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84" r:id="rId2"/>
    <p:sldId id="385" r:id="rId3"/>
    <p:sldId id="271" r:id="rId4"/>
    <p:sldId id="313" r:id="rId5"/>
    <p:sldId id="270" r:id="rId6"/>
    <p:sldId id="314" r:id="rId7"/>
    <p:sldId id="316" r:id="rId8"/>
    <p:sldId id="341" r:id="rId9"/>
    <p:sldId id="317" r:id="rId10"/>
    <p:sldId id="329" r:id="rId11"/>
    <p:sldId id="330" r:id="rId12"/>
    <p:sldId id="320" r:id="rId13"/>
    <p:sldId id="328" r:id="rId14"/>
    <p:sldId id="323" r:id="rId15"/>
    <p:sldId id="325" r:id="rId16"/>
    <p:sldId id="326" r:id="rId17"/>
    <p:sldId id="327" r:id="rId18"/>
    <p:sldId id="331" r:id="rId19"/>
    <p:sldId id="332" r:id="rId20"/>
    <p:sldId id="333" r:id="rId21"/>
    <p:sldId id="334" r:id="rId22"/>
    <p:sldId id="335" r:id="rId23"/>
    <p:sldId id="336" r:id="rId24"/>
    <p:sldId id="338" r:id="rId25"/>
    <p:sldId id="337" r:id="rId26"/>
    <p:sldId id="339" r:id="rId27"/>
    <p:sldId id="342" r:id="rId28"/>
    <p:sldId id="349" r:id="rId29"/>
    <p:sldId id="324" r:id="rId30"/>
    <p:sldId id="345" r:id="rId31"/>
    <p:sldId id="346" r:id="rId32"/>
    <p:sldId id="350" r:id="rId33"/>
    <p:sldId id="352" r:id="rId34"/>
    <p:sldId id="354" r:id="rId35"/>
    <p:sldId id="343" r:id="rId36"/>
    <p:sldId id="355" r:id="rId37"/>
    <p:sldId id="356" r:id="rId38"/>
    <p:sldId id="357" r:id="rId39"/>
    <p:sldId id="359" r:id="rId40"/>
    <p:sldId id="360" r:id="rId41"/>
    <p:sldId id="361" r:id="rId42"/>
    <p:sldId id="362" r:id="rId43"/>
    <p:sldId id="363" r:id="rId44"/>
    <p:sldId id="315" r:id="rId45"/>
    <p:sldId id="365" r:id="rId46"/>
    <p:sldId id="366" r:id="rId47"/>
    <p:sldId id="367" r:id="rId48"/>
    <p:sldId id="369" r:id="rId49"/>
    <p:sldId id="371" r:id="rId50"/>
    <p:sldId id="370" r:id="rId51"/>
    <p:sldId id="372" r:id="rId52"/>
    <p:sldId id="373" r:id="rId53"/>
    <p:sldId id="374" r:id="rId54"/>
    <p:sldId id="375" r:id="rId55"/>
    <p:sldId id="378" r:id="rId56"/>
    <p:sldId id="377" r:id="rId57"/>
    <p:sldId id="379" r:id="rId58"/>
    <p:sldId id="390" r:id="rId59"/>
    <p:sldId id="388" r:id="rId60"/>
    <p:sldId id="381" r:id="rId61"/>
    <p:sldId id="380" r:id="rId62"/>
    <p:sldId id="383" r:id="rId6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30" autoAdjust="0"/>
  </p:normalViewPr>
  <p:slideViewPr>
    <p:cSldViewPr>
      <p:cViewPr>
        <p:scale>
          <a:sx n="98" d="100"/>
          <a:sy n="98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DD9D2-C1E0-43A8-AF19-4FB3D79C91B3}" type="datetimeFigureOut">
              <a:rPr lang="ko-KR" altLang="en-US" smtClean="0"/>
              <a:t>2024-09-08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7A8D0-20F2-43A3-A209-C9E39C4C00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52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7A8D0-20F2-43A3-A209-C9E39C4C000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96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7A8D0-20F2-43A3-A209-C9E39C4C000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31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7A8D0-20F2-43A3-A209-C9E39C4C0008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57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846C-2AD1-4368-93DE-5CC69E48B191}" type="datetimeFigureOut">
              <a:rPr lang="ko-KR" altLang="en-US" smtClean="0"/>
              <a:pPr/>
              <a:t>2024-09-08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9FC7F-3B40-446E-8EE5-40AC2A2EEC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/>
              <a:t>NYU FARM</a:t>
            </a:r>
            <a:endParaRPr lang="ko-KR" alt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988664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343632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err="1" smtClean="0">
                <a:solidFill>
                  <a:srgbClr val="00B050"/>
                </a:solidFill>
              </a:rPr>
              <a:t>현우네</a:t>
            </a:r>
            <a:endParaRPr lang="en-US" altLang="ko-KR" sz="28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정현우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최정아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err="1" smtClean="0">
                <a:solidFill>
                  <a:srgbClr val="00B050"/>
                </a:solidFill>
              </a:rPr>
              <a:t>유주네</a:t>
            </a:r>
            <a:endParaRPr lang="en-US" altLang="ko-KR" sz="28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800" b="1" dirty="0" err="1" smtClean="0"/>
              <a:t>김유주</a:t>
            </a:r>
            <a:r>
              <a:rPr lang="en-US" altLang="ko-KR" sz="2800" b="1" dirty="0" smtClean="0"/>
              <a:t>, </a:t>
            </a:r>
            <a:r>
              <a:rPr lang="ko-KR" altLang="en-US" sz="2800" b="1" dirty="0" err="1" smtClean="0"/>
              <a:t>구본희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376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89125" y="167972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/>
              <a:t>화폐는 왜 </a:t>
            </a:r>
            <a:r>
              <a:rPr lang="ko-KR" altLang="en-US" sz="3200" b="1" dirty="0" err="1"/>
              <a:t>생겨났나요</a:t>
            </a:r>
            <a:r>
              <a:rPr lang="en-US" altLang="ko-KR" sz="3200" b="1" dirty="0"/>
              <a:t>?</a:t>
            </a:r>
            <a:endParaRPr lang="ko-KR" alt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1999" y="3916213"/>
            <a:ext cx="4469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원하는 것을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사기 위해 생겨났어요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628800"/>
            <a:ext cx="4327842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물건을 사고 팔기 위해 </a:t>
            </a:r>
            <a:endParaRPr lang="en-US" altLang="ko-KR" sz="2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생겨났어요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073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ges Money Evolution Vector Flat Style Stock Vector (Royalty Free)  1317245552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2"/>
          <a:stretch/>
        </p:blipFill>
        <p:spPr bwMode="auto">
          <a:xfrm>
            <a:off x="11112" y="1700808"/>
            <a:ext cx="91694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91534" y="1044025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화폐는 왜 </a:t>
            </a:r>
            <a:r>
              <a:rPr lang="ko-KR" altLang="en-US" sz="3200" b="1" dirty="0" err="1">
                <a:solidFill>
                  <a:srgbClr val="00B050"/>
                </a:solidFill>
              </a:rPr>
              <a:t>생겨났나요</a:t>
            </a:r>
            <a:r>
              <a:rPr lang="en-US" altLang="ko-KR" sz="3200" b="1" dirty="0">
                <a:solidFill>
                  <a:srgbClr val="00B050"/>
                </a:solidFill>
              </a:rPr>
              <a:t>?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43711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물물교환       화폐     지폐               전자화폐</a:t>
            </a:r>
            <a:endParaRPr lang="en-US" altLang="ko-KR" sz="2800" b="1" dirty="0" smtClean="0"/>
          </a:p>
          <a:p>
            <a:r>
              <a:rPr lang="en-US" altLang="ko-KR" sz="2800" b="1" dirty="0"/>
              <a:t> </a:t>
            </a:r>
            <a:r>
              <a:rPr lang="en-US" altLang="ko-KR" sz="2800" b="1" dirty="0" smtClean="0"/>
              <a:t>                 </a:t>
            </a:r>
            <a:r>
              <a:rPr lang="ko-KR" altLang="en-US" sz="2800" b="1" dirty="0" smtClean="0"/>
              <a:t>동전 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616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rcRect l="12201" t="13713" r="15224" b="13713"/>
          <a:stretch>
            <a:fillRect/>
          </a:stretch>
        </p:blipFill>
        <p:spPr>
          <a:xfrm>
            <a:off x="2231740" y="1844824"/>
            <a:ext cx="4680520" cy="4680520"/>
          </a:xfrm>
          <a:custGeom>
            <a:avLst/>
            <a:gdLst>
              <a:gd name="connsiteX0" fmla="*/ 3456384 w 6912768"/>
              <a:gd name="connsiteY0" fmla="*/ 0 h 6912768"/>
              <a:gd name="connsiteX1" fmla="*/ 6912768 w 6912768"/>
              <a:gd name="connsiteY1" fmla="*/ 3456384 h 6912768"/>
              <a:gd name="connsiteX2" fmla="*/ 3456384 w 6912768"/>
              <a:gd name="connsiteY2" fmla="*/ 6912768 h 6912768"/>
              <a:gd name="connsiteX3" fmla="*/ 0 w 6912768"/>
              <a:gd name="connsiteY3" fmla="*/ 3456384 h 6912768"/>
              <a:gd name="connsiteX4" fmla="*/ 3456384 w 6912768"/>
              <a:gd name="connsiteY4" fmla="*/ 0 h 691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768" h="6912768">
                <a:moveTo>
                  <a:pt x="3456384" y="0"/>
                </a:moveTo>
                <a:cubicBezTo>
                  <a:pt x="5365292" y="0"/>
                  <a:pt x="6912768" y="1547476"/>
                  <a:pt x="6912768" y="3456384"/>
                </a:cubicBezTo>
                <a:cubicBezTo>
                  <a:pt x="6912768" y="5365292"/>
                  <a:pt x="5365292" y="6912768"/>
                  <a:pt x="3456384" y="6912768"/>
                </a:cubicBezTo>
                <a:cubicBezTo>
                  <a:pt x="1547476" y="6912768"/>
                  <a:pt x="0" y="5365292"/>
                  <a:pt x="0" y="3456384"/>
                </a:cubicBezTo>
                <a:cubicBezTo>
                  <a:pt x="0" y="1547476"/>
                  <a:pt x="1547476" y="0"/>
                  <a:pt x="3456384" y="0"/>
                </a:cubicBez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0" y="3248980"/>
            <a:ext cx="914400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동전 </a:t>
            </a:r>
            <a:r>
              <a:rPr lang="en-US" altLang="ko-K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Coin</a:t>
            </a:r>
            <a:endParaRPr lang="ko-KR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1534" y="1044025"/>
            <a:ext cx="5320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동전은 왜 없애지 못하나요</a:t>
            </a:r>
            <a:r>
              <a:rPr lang="en-US" altLang="ko-KR" sz="3200" b="1" dirty="0">
                <a:solidFill>
                  <a:srgbClr val="00B050"/>
                </a:solidFill>
              </a:rPr>
              <a:t>?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05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827584" y="1124744"/>
            <a:ext cx="3744416" cy="1948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dirty="0" smtClean="0">
                <a:latin typeface="+mj-lt"/>
              </a:rPr>
              <a:t>싼 것들도 있는데 </a:t>
            </a:r>
            <a:endParaRPr lang="en-US" altLang="ko-KR" sz="2800" b="1" dirty="0" smtClean="0">
              <a:latin typeface="+mj-lt"/>
            </a:endParaRPr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>
                <a:latin typeface="+mj-lt"/>
              </a:rPr>
              <a:t>동전이 없으면</a:t>
            </a:r>
            <a:endParaRPr lang="en-US" altLang="ko-KR" sz="2800" b="1" dirty="0" smtClean="0">
              <a:latin typeface="+mj-lt"/>
            </a:endParaRPr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>
                <a:latin typeface="+mj-lt"/>
              </a:rPr>
              <a:t> </a:t>
            </a:r>
            <a:r>
              <a:rPr lang="ko-KR" altLang="en-US" sz="2800" b="1" dirty="0" err="1" smtClean="0">
                <a:latin typeface="+mj-lt"/>
              </a:rPr>
              <a:t>비싸져요</a:t>
            </a:r>
            <a:r>
              <a:rPr lang="en-US" altLang="ko-KR" sz="2800" b="1" dirty="0" smtClean="0">
                <a:latin typeface="+mj-lt"/>
              </a:rPr>
              <a:t>.</a:t>
            </a:r>
            <a:endParaRPr lang="ko-KR" alt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4572000" y="3789040"/>
            <a:ext cx="4202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싼 것들을 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사기 위해 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동전이 필요해요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81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6832"/>
            <a:ext cx="9144000" cy="2942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물가 상승 </a:t>
            </a:r>
            <a:endParaRPr lang="en-US" altLang="ko-KR" sz="6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6600" b="1" dirty="0" smtClean="0">
                <a:latin typeface="+mn-ea"/>
              </a:rPr>
              <a:t>Price Rise</a:t>
            </a:r>
            <a:endParaRPr lang="ko-KR" altLang="en-US" sz="6600" b="1" dirty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1534" y="1044025"/>
            <a:ext cx="5320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동전은 왜 없애지 못하나요</a:t>
            </a:r>
            <a:r>
              <a:rPr lang="en-US" altLang="ko-KR" sz="3200" b="1" dirty="0">
                <a:solidFill>
                  <a:srgbClr val="00B050"/>
                </a:solidFill>
              </a:rPr>
              <a:t>?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2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683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돈 표기 </a:t>
            </a:r>
            <a:endParaRPr lang="en-US" altLang="ko-KR" sz="6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6600" b="1" dirty="0" smtClean="0">
                <a:latin typeface="+mn-ea"/>
              </a:rPr>
              <a:t>Money Marking</a:t>
            </a:r>
            <a:endParaRPr lang="ko-KR" altLang="en-US" sz="6600" b="1" dirty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1534" y="1044025"/>
            <a:ext cx="3900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숫자를 잘 읽는 방법</a:t>
            </a:r>
          </a:p>
        </p:txBody>
      </p:sp>
    </p:spTree>
    <p:extLst>
      <p:ext uri="{BB962C8B-B14F-4D97-AF65-F5344CB8AC3E}">
        <p14:creationId xmlns:p14="http://schemas.microsoft.com/office/powerpoint/2010/main" val="353295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683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숫자 </a:t>
            </a:r>
            <a:endParaRPr lang="en-US" altLang="ko-KR" sz="6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6600" b="1" dirty="0" smtClean="0">
                <a:latin typeface="+mn-ea"/>
              </a:rPr>
              <a:t>Number</a:t>
            </a:r>
            <a:endParaRPr lang="ko-KR" altLang="en-US" sz="6600" b="1" dirty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1534" y="1044025"/>
            <a:ext cx="3900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숫자를 잘 읽는 방법</a:t>
            </a:r>
          </a:p>
        </p:txBody>
      </p:sp>
    </p:spTree>
    <p:extLst>
      <p:ext uri="{BB962C8B-B14F-4D97-AF65-F5344CB8AC3E}">
        <p14:creationId xmlns:p14="http://schemas.microsoft.com/office/powerpoint/2010/main" val="252375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29589"/>
            <a:ext cx="914400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 </a:t>
            </a:r>
            <a:r>
              <a:rPr lang="en-US" altLang="ko-KR" sz="6600" b="1" dirty="0" smtClean="0">
                <a:latin typeface="+mn-ea"/>
              </a:rPr>
              <a:t>94235860000</a:t>
            </a:r>
            <a:endParaRPr lang="en-US" altLang="ko-KR" sz="6600" b="1" dirty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1534" y="1044025"/>
            <a:ext cx="3900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숫자를 잘 읽는 방법</a:t>
            </a:r>
          </a:p>
        </p:txBody>
      </p:sp>
    </p:spTree>
    <p:extLst>
      <p:ext uri="{BB962C8B-B14F-4D97-AF65-F5344CB8AC3E}">
        <p14:creationId xmlns:p14="http://schemas.microsoft.com/office/powerpoint/2010/main" val="1005685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971600" y="184482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b="1" smtClean="0"/>
              <a:t>나누어 읽어요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572000" y="463397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자릿수를 </a:t>
            </a:r>
            <a:r>
              <a:rPr lang="ko-KR" altLang="en-US" sz="2800" b="1" smtClean="0"/>
              <a:t>잘 읽어요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865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29589"/>
            <a:ext cx="914400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 </a:t>
            </a:r>
            <a:r>
              <a:rPr lang="en-US" altLang="ko-KR" sz="6600" b="1" dirty="0" smtClean="0">
                <a:latin typeface="+mn-ea"/>
              </a:rPr>
              <a:t>94</a:t>
            </a:r>
            <a:r>
              <a:rPr lang="en-US" altLang="ko-KR" sz="66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en-US" altLang="ko-KR" sz="6600" b="1" dirty="0" smtClean="0">
                <a:latin typeface="+mn-ea"/>
              </a:rPr>
              <a:t>235</a:t>
            </a:r>
            <a:r>
              <a:rPr lang="en-US" altLang="ko-KR" sz="66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en-US" altLang="ko-KR" sz="6600" b="1" dirty="0" smtClean="0">
                <a:latin typeface="+mn-ea"/>
              </a:rPr>
              <a:t>860</a:t>
            </a:r>
            <a:r>
              <a:rPr lang="en-US" altLang="ko-KR" sz="66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en-US" altLang="ko-KR" sz="6600" b="1" dirty="0" smtClean="0">
                <a:latin typeface="+mn-ea"/>
              </a:rPr>
              <a:t>000</a:t>
            </a:r>
            <a:endParaRPr lang="en-US" altLang="ko-KR" sz="6600" b="1" dirty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1534" y="1044025"/>
            <a:ext cx="3900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숫자를 잘 읽는 방법</a:t>
            </a:r>
          </a:p>
        </p:txBody>
      </p:sp>
    </p:spTree>
    <p:extLst>
      <p:ext uri="{BB962C8B-B14F-4D97-AF65-F5344CB8AC3E}">
        <p14:creationId xmlns:p14="http://schemas.microsoft.com/office/powerpoint/2010/main" val="428597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/>
              <a:t>NYU FARM</a:t>
            </a:r>
            <a:endParaRPr lang="ko-KR" alt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60848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/>
              <a:t>    안녕하세요</a:t>
            </a:r>
            <a:r>
              <a:rPr lang="en-US" altLang="ko-KR" sz="1600" b="1" dirty="0" smtClean="0"/>
              <a:t>, NYU FARM </a:t>
            </a:r>
            <a:r>
              <a:rPr lang="ko-KR" altLang="en-US" sz="1600" b="1" dirty="0" smtClean="0"/>
              <a:t>팀은 </a:t>
            </a:r>
            <a:r>
              <a:rPr lang="ko-KR" altLang="en-US" sz="1600" b="1" dirty="0" err="1" smtClean="0"/>
              <a:t>현우네와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유주네가</a:t>
            </a:r>
            <a:r>
              <a:rPr lang="ko-KR" altLang="en-US" sz="1600" b="1" dirty="0" smtClean="0"/>
              <a:t> 함께 하고 있습니다</a:t>
            </a:r>
            <a:r>
              <a:rPr lang="en-US" altLang="ko-KR" sz="1600" b="1" dirty="0" smtClean="0"/>
              <a:t>. </a:t>
            </a:r>
            <a:r>
              <a:rPr lang="ko-KR" altLang="en-US" sz="1600" b="1" dirty="0" smtClean="0"/>
              <a:t>우리는 </a:t>
            </a:r>
            <a:r>
              <a:rPr lang="en-US" altLang="ko-KR" sz="1600" b="1" dirty="0" smtClean="0"/>
              <a:t>2020</a:t>
            </a:r>
            <a:r>
              <a:rPr lang="ko-KR" altLang="en-US" sz="1600" b="1" dirty="0" smtClean="0"/>
              <a:t>년부터 전국에 있는 농장을 다니면서 자연과 함께 사는 삶을 배우고 있습니다</a:t>
            </a:r>
            <a:r>
              <a:rPr lang="en-US" altLang="ko-KR" sz="1600" b="1" dirty="0" smtClean="0"/>
              <a:t>. </a:t>
            </a:r>
            <a:r>
              <a:rPr lang="ko-KR" altLang="en-US" sz="1600" b="1" dirty="0"/>
              <a:t>자연 속에서 함께 뛰놀고</a:t>
            </a:r>
            <a:r>
              <a:rPr lang="en-US" altLang="ko-KR" sz="1600" b="1" dirty="0"/>
              <a:t>,</a:t>
            </a:r>
            <a:r>
              <a:rPr lang="ko-KR" altLang="en-US" sz="1600" b="1" dirty="0"/>
              <a:t> 그림도 그리고</a:t>
            </a:r>
            <a:r>
              <a:rPr lang="en-US" altLang="ko-KR" sz="1600" b="1" dirty="0"/>
              <a:t>,</a:t>
            </a:r>
            <a:r>
              <a:rPr lang="ko-KR" altLang="en-US" sz="1600" b="1" dirty="0"/>
              <a:t> 책도 읽으면서 우리 어린이들이 건강하게 잘 성장하고 있답니다</a:t>
            </a:r>
            <a:r>
              <a:rPr lang="en-US" altLang="ko-KR" sz="1600" b="1" dirty="0"/>
              <a:t>.</a:t>
            </a:r>
            <a:r>
              <a:rPr lang="ko-KR" altLang="en-US" sz="1600" b="1" dirty="0" smtClean="0"/>
              <a:t> </a:t>
            </a:r>
            <a:endParaRPr lang="en-US" altLang="ko-KR" sz="1600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4"/>
          <a:stretch/>
        </p:blipFill>
        <p:spPr>
          <a:xfrm>
            <a:off x="-12210" y="4509119"/>
            <a:ext cx="4584210" cy="23628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2060848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/>
              <a:t> </a:t>
            </a:r>
            <a:r>
              <a:rPr lang="ko-KR" altLang="en-US" sz="1600" b="1" dirty="0" smtClean="0"/>
              <a:t>   그런데 우리 어린이들이 자라나며 경제교육이 절실하다는 생각이 들어 </a:t>
            </a:r>
            <a:r>
              <a:rPr lang="ko-KR" altLang="en-US" sz="1600" b="1" dirty="0" err="1" smtClean="0"/>
              <a:t>북클럽을</a:t>
            </a:r>
            <a:r>
              <a:rPr lang="ko-KR" altLang="en-US" sz="1600" b="1" dirty="0" smtClean="0"/>
              <a:t> 신청하게 되었습니다</a:t>
            </a:r>
            <a:r>
              <a:rPr lang="en-US" altLang="ko-KR" sz="1600" b="1" dirty="0" smtClean="0"/>
              <a:t>. </a:t>
            </a:r>
            <a:r>
              <a:rPr lang="ko-KR" altLang="en-US" sz="1600" b="1" dirty="0" smtClean="0"/>
              <a:t>우리 어린이들은 한국학교에 다니는 현우와 외국인학교에 다니는 </a:t>
            </a:r>
            <a:r>
              <a:rPr lang="ko-KR" altLang="en-US" sz="1600" b="1" dirty="0" err="1" smtClean="0"/>
              <a:t>유주가</a:t>
            </a:r>
            <a:r>
              <a:rPr lang="ko-KR" altLang="en-US" sz="1600" b="1" dirty="0" smtClean="0"/>
              <a:t> 함께 책을 읽어서 용어를 한국말과 영어로 함께 공부해보았습니다</a:t>
            </a:r>
            <a:r>
              <a:rPr lang="en-US" altLang="ko-KR" sz="1600" b="1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ko-KR" altLang="en-US" sz="1600" b="1" dirty="0" smtClean="0"/>
              <a:t>    우리 어린이들이 이 번 경제교육을 통해 건강한 </a:t>
            </a:r>
            <a:r>
              <a:rPr lang="ko-KR" altLang="en-US" sz="1600" b="1" dirty="0" err="1" smtClean="0"/>
              <a:t>프로슈머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생산자이자 소비자</a:t>
            </a:r>
            <a:r>
              <a:rPr lang="en-US" altLang="ko-KR" sz="1600" b="1" dirty="0" smtClean="0"/>
              <a:t>)</a:t>
            </a:r>
            <a:r>
              <a:rPr lang="ko-KR" altLang="en-US" sz="1600" b="1" dirty="0" smtClean="0"/>
              <a:t>로 성장하기를 기대합니다</a:t>
            </a:r>
            <a:r>
              <a:rPr lang="en-US" altLang="ko-KR" sz="1600" b="1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ko-KR" altLang="en-US" sz="1600" b="1" dirty="0" smtClean="0"/>
              <a:t>                            </a:t>
            </a:r>
            <a:endParaRPr lang="en-US" altLang="ko-KR" sz="1600" b="1" dirty="0" smtClean="0"/>
          </a:p>
          <a:p>
            <a:pPr algn="just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                      </a:t>
            </a:r>
            <a:r>
              <a:rPr lang="ko-KR" altLang="en-US" sz="1600" b="1" dirty="0" err="1" smtClean="0"/>
              <a:t>현우엄마〮유주엄마</a:t>
            </a:r>
            <a:endParaRPr lang="en-US" altLang="ko-KR" sz="1600" b="1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r="7243" b="6666"/>
          <a:stretch/>
        </p:blipFill>
        <p:spPr>
          <a:xfrm>
            <a:off x="6947756" y="-20848"/>
            <a:ext cx="2196243" cy="17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29589"/>
            <a:ext cx="914400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 </a:t>
            </a:r>
            <a:r>
              <a:rPr lang="en-US" altLang="ko-KR" sz="6600" b="1" dirty="0" smtClean="0">
                <a:latin typeface="+mn-ea"/>
              </a:rPr>
              <a:t>94</a:t>
            </a:r>
            <a:r>
              <a:rPr lang="en-US" altLang="ko-KR" sz="66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en-US" altLang="ko-KR" sz="6600" b="1" dirty="0" smtClean="0">
                <a:latin typeface="+mn-ea"/>
              </a:rPr>
              <a:t>235</a:t>
            </a:r>
            <a:r>
              <a:rPr lang="en-US" altLang="ko-KR" sz="66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en-US" altLang="ko-KR" sz="6600" b="1" dirty="0" smtClean="0">
                <a:latin typeface="+mn-ea"/>
              </a:rPr>
              <a:t>860</a:t>
            </a:r>
            <a:r>
              <a:rPr lang="en-US" altLang="ko-KR" sz="6600" b="1" dirty="0" smtClean="0">
                <a:solidFill>
                  <a:srgbClr val="FF0000"/>
                </a:solidFill>
                <a:latin typeface="+mn-ea"/>
              </a:rPr>
              <a:t>,</a:t>
            </a:r>
            <a:r>
              <a:rPr lang="en-US" altLang="ko-KR" sz="6600" b="1" dirty="0" smtClean="0">
                <a:latin typeface="+mn-ea"/>
              </a:rPr>
              <a:t>000</a:t>
            </a:r>
            <a:endParaRPr lang="en-US" altLang="ko-KR" sz="6600" b="1" dirty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1534" y="1044025"/>
            <a:ext cx="3900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숫자를 잘 읽는 방법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365104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조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Trillion</a:t>
            </a:r>
            <a:endParaRPr lang="ko-KR" alt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4365104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십억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Billion</a:t>
            </a:r>
            <a:endParaRPr lang="ko-KR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36510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/>
              <a:t>천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Thousand</a:t>
            </a:r>
            <a:endParaRPr lang="ko-KR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4365104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백만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Million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24840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91534" y="1044025"/>
            <a:ext cx="4721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숫자의 조작을 막는 방법</a:t>
            </a:r>
          </a:p>
        </p:txBody>
      </p:sp>
      <p:pic>
        <p:nvPicPr>
          <p:cNvPr id="5122" name="Picture 2" descr="나도 세금 내는 아이가 될래요! - 숫자의 조작을 막는 방법 &lt; 사회 · 경제 · 상식 &lt; 학습 &lt; 기사본문 - 소년한국일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20" y="206084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631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9362" y="3785222"/>
            <a:ext cx="4745166" cy="1948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조작하지 못하게 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변형 불가능한 어려운 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다른 글씨체로 쓴다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484784"/>
            <a:ext cx="3744416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숫자로 안쓰고 </a:t>
            </a:r>
            <a:endParaRPr lang="en-US" altLang="ko-KR" sz="2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글자로 쓴다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458112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FF0000"/>
                </a:solidFill>
              </a:rPr>
              <a:t>갖은자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04864"/>
            <a:ext cx="40943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숫자를 글자로 적는다</a:t>
            </a:r>
            <a:r>
              <a:rPr lang="en-US" altLang="ko-KR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en-US" altLang="ko-KR" sz="4400" b="1" dirty="0" smtClean="0"/>
              <a:t>500,000</a:t>
            </a:r>
          </a:p>
          <a:p>
            <a:pPr>
              <a:lnSpc>
                <a:spcPct val="150000"/>
              </a:lnSpc>
            </a:pPr>
            <a:r>
              <a:rPr lang="ko-KR" altLang="en-US" sz="4400" b="1" dirty="0" err="1" smtClean="0"/>
              <a:t>오십만원</a:t>
            </a:r>
            <a:endParaRPr lang="ko-KR" altLang="en-US" sz="2800" b="1" dirty="0"/>
          </a:p>
        </p:txBody>
      </p:sp>
      <p:sp>
        <p:nvSpPr>
          <p:cNvPr id="5" name="직사각형 4"/>
          <p:cNvSpPr/>
          <p:nvPr/>
        </p:nvSpPr>
        <p:spPr>
          <a:xfrm>
            <a:off x="291534" y="1044025"/>
            <a:ext cx="4721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숫자의 조작을 막는 방법</a:t>
            </a:r>
          </a:p>
        </p:txBody>
      </p:sp>
    </p:spTree>
    <p:extLst>
      <p:ext uri="{BB962C8B-B14F-4D97-AF65-F5344CB8AC3E}">
        <p14:creationId xmlns:p14="http://schemas.microsoft.com/office/powerpoint/2010/main" val="2887669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04864"/>
            <a:ext cx="623439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숫자를 글자로 적는다</a:t>
            </a:r>
            <a:r>
              <a:rPr lang="en-US" altLang="ko-KR" sz="28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일을 빠뜨리지 않는다</a:t>
            </a:r>
            <a:r>
              <a:rPr lang="en-US" altLang="ko-KR" sz="28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en-US" altLang="ko-KR" sz="4400" b="1" dirty="0" smtClean="0"/>
              <a:t>100,000</a:t>
            </a:r>
            <a:endParaRPr lang="en-US" altLang="ko-KR" sz="4400" b="1" dirty="0"/>
          </a:p>
          <a:p>
            <a:pPr>
              <a:lnSpc>
                <a:spcPct val="150000"/>
              </a:lnSpc>
            </a:pPr>
            <a:r>
              <a:rPr lang="ko-KR" altLang="en-US" sz="4400" b="1" dirty="0" err="1" smtClean="0"/>
              <a:t>십만원</a:t>
            </a:r>
            <a:r>
              <a:rPr lang="ko-KR" altLang="en-US" sz="4400" b="1" dirty="0" smtClean="0"/>
              <a:t> </a:t>
            </a:r>
            <a:r>
              <a:rPr lang="en-US" altLang="ko-KR" sz="4400" b="1" dirty="0" smtClean="0"/>
              <a:t>(</a:t>
            </a:r>
            <a:r>
              <a:rPr lang="en-US" altLang="ko-KR" sz="4400" b="1" dirty="0" smtClean="0">
                <a:solidFill>
                  <a:srgbClr val="FF0000"/>
                </a:solidFill>
              </a:rPr>
              <a:t>X</a:t>
            </a:r>
            <a:r>
              <a:rPr lang="en-US" altLang="ko-KR" sz="4400" b="1" dirty="0" smtClean="0"/>
              <a:t>) </a:t>
            </a:r>
            <a:r>
              <a:rPr lang="ko-KR" altLang="en-US" sz="4400" b="1" dirty="0" err="1" smtClean="0"/>
              <a:t>일십만원</a:t>
            </a:r>
            <a:r>
              <a:rPr lang="ko-KR" altLang="en-US" sz="4400" b="1" dirty="0" smtClean="0"/>
              <a:t> </a:t>
            </a:r>
            <a:r>
              <a:rPr lang="en-US" altLang="ko-KR" sz="4400" b="1" dirty="0" smtClean="0"/>
              <a:t>(</a:t>
            </a:r>
            <a:r>
              <a:rPr lang="en-US" altLang="ko-KR" sz="4400" b="1" dirty="0" smtClean="0">
                <a:solidFill>
                  <a:srgbClr val="FF0000"/>
                </a:solidFill>
              </a:rPr>
              <a:t>0</a:t>
            </a:r>
            <a:r>
              <a:rPr lang="en-US" altLang="ko-KR" sz="4400" b="1" dirty="0" smtClean="0"/>
              <a:t>)</a:t>
            </a:r>
            <a:endParaRPr lang="en-US" altLang="ko-KR" sz="28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291534" y="1044025"/>
            <a:ext cx="4721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숫자의 조작을 막는 방법</a:t>
            </a:r>
          </a:p>
        </p:txBody>
      </p:sp>
    </p:spTree>
    <p:extLst>
      <p:ext uri="{BB962C8B-B14F-4D97-AF65-F5344CB8AC3E}">
        <p14:creationId xmlns:p14="http://schemas.microsoft.com/office/powerpoint/2010/main" val="2038374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04864"/>
            <a:ext cx="756168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숫자를 글자로 적는다</a:t>
            </a:r>
            <a:r>
              <a:rPr lang="en-US" altLang="ko-KR" sz="28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일을 빠뜨리지 않는다</a:t>
            </a:r>
            <a:r>
              <a:rPr lang="en-US" altLang="ko-KR" sz="2800" dirty="0" smtClean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중요한 문서에는 띄어쓰기를 하지 않는다</a:t>
            </a:r>
            <a:r>
              <a:rPr lang="en-US" altLang="ko-KR" sz="2800" dirty="0" smtClean="0"/>
              <a:t>.</a:t>
            </a:r>
            <a:endParaRPr lang="en-US" altLang="ko-KR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/>
              <a:t>숫자 앞에 금 또는 일금이라고 </a:t>
            </a:r>
            <a:r>
              <a:rPr lang="ko-KR" altLang="en-US" sz="2800" dirty="0" smtClean="0"/>
              <a:t>쓴다</a:t>
            </a:r>
            <a:r>
              <a:rPr lang="en-US" altLang="ko-KR" sz="2800" dirty="0" smtClean="0"/>
              <a:t>.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en-US" altLang="ko-KR" sz="4400" b="1" dirty="0" smtClean="0"/>
              <a:t>100,000</a:t>
            </a:r>
            <a:endParaRPr lang="en-US" altLang="ko-KR" sz="4400" b="1" dirty="0"/>
          </a:p>
          <a:p>
            <a:pPr>
              <a:lnSpc>
                <a:spcPct val="150000"/>
              </a:lnSpc>
            </a:pPr>
            <a:r>
              <a:rPr lang="ko-KR" altLang="en-US" sz="4400" b="1" dirty="0" smtClean="0"/>
              <a:t>금 </a:t>
            </a:r>
            <a:r>
              <a:rPr lang="ko-KR" altLang="en-US" sz="4400" b="1" dirty="0" err="1" smtClean="0"/>
              <a:t>십만원</a:t>
            </a:r>
            <a:r>
              <a:rPr lang="ko-KR" altLang="en-US" sz="4400" b="1" dirty="0" smtClean="0"/>
              <a:t> </a:t>
            </a:r>
            <a:r>
              <a:rPr lang="en-US" altLang="ko-KR" sz="4400" b="1" dirty="0"/>
              <a:t>(</a:t>
            </a:r>
            <a:r>
              <a:rPr lang="en-US" altLang="ko-KR" sz="4400" b="1" dirty="0">
                <a:solidFill>
                  <a:srgbClr val="FF0000"/>
                </a:solidFill>
              </a:rPr>
              <a:t>X</a:t>
            </a:r>
            <a:r>
              <a:rPr lang="en-US" altLang="ko-KR" sz="4400" b="1" dirty="0"/>
              <a:t>) </a:t>
            </a:r>
            <a:r>
              <a:rPr lang="ko-KR" altLang="en-US" sz="4400" b="1" dirty="0" err="1"/>
              <a:t>금</a:t>
            </a:r>
            <a:r>
              <a:rPr lang="ko-KR" altLang="en-US" sz="4400" b="1" dirty="0" err="1" smtClean="0"/>
              <a:t>일십만원</a:t>
            </a:r>
            <a:r>
              <a:rPr lang="ko-KR" altLang="en-US" sz="4400" b="1" dirty="0" smtClean="0"/>
              <a:t> </a:t>
            </a:r>
            <a:r>
              <a:rPr lang="en-US" altLang="ko-KR" sz="4400" b="1" dirty="0"/>
              <a:t>(</a:t>
            </a:r>
            <a:r>
              <a:rPr lang="en-US" altLang="ko-KR" sz="4400" b="1" dirty="0">
                <a:solidFill>
                  <a:srgbClr val="FF0000"/>
                </a:solidFill>
              </a:rPr>
              <a:t>0</a:t>
            </a:r>
            <a:r>
              <a:rPr lang="en-US" altLang="ko-KR" sz="4400" b="1" dirty="0" smtClean="0"/>
              <a:t>)</a:t>
            </a:r>
            <a:endParaRPr lang="en-US" altLang="ko-KR" sz="44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291534" y="1044025"/>
            <a:ext cx="4721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숫자의 조작을 막는 방법</a:t>
            </a:r>
          </a:p>
        </p:txBody>
      </p:sp>
    </p:spTree>
    <p:extLst>
      <p:ext uri="{BB962C8B-B14F-4D97-AF65-F5344CB8AC3E}">
        <p14:creationId xmlns:p14="http://schemas.microsoft.com/office/powerpoint/2010/main" val="3715498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402" y="1556792"/>
            <a:ext cx="79720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/>
              <a:t>2</a:t>
            </a:r>
            <a:r>
              <a:rPr lang="ko-KR" altLang="en-US" sz="3200" b="1" dirty="0"/>
              <a:t>장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내 용돈은 다 어디로 갔을까</a:t>
            </a:r>
            <a:r>
              <a:rPr lang="en-US" altLang="ko-KR" sz="3200" b="1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은행은 </a:t>
            </a:r>
            <a:r>
              <a:rPr lang="ko-KR" altLang="en-US" sz="3200" dirty="0"/>
              <a:t>왜 이자를 주나요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이자는 </a:t>
            </a:r>
            <a:r>
              <a:rPr lang="ko-KR" altLang="en-US" sz="3200" dirty="0"/>
              <a:t>얼마를 주나요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저축의 </a:t>
            </a:r>
            <a:r>
              <a:rPr lang="ko-KR" altLang="en-US" sz="3200" dirty="0"/>
              <a:t>종류에는 어떤 것들이 있을까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무조건 </a:t>
            </a:r>
            <a:r>
              <a:rPr lang="ko-KR" altLang="en-US" sz="3200" dirty="0"/>
              <a:t>저축을 많이 하면 좋을까요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은행이 </a:t>
            </a:r>
            <a:r>
              <a:rPr lang="ko-KR" altLang="en-US" sz="3200" dirty="0"/>
              <a:t>망하면 어떻게 하지</a:t>
            </a:r>
            <a:r>
              <a:rPr lang="en-US" altLang="ko-KR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7615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4582223" y="4922004"/>
            <a:ext cx="4166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/>
              <a:t>용돈은 용돈 통에 있어요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109643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내 용돈은 </a:t>
            </a:r>
            <a:endParaRPr lang="en-US" altLang="ko-KR" sz="2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엄마 주머니에 있어요</a:t>
            </a:r>
            <a:endParaRPr lang="en-US" altLang="ko-KR" sz="2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용돈을 </a:t>
            </a:r>
            <a:r>
              <a:rPr lang="ko-KR" altLang="en-US" sz="2800" b="1" dirty="0" err="1" smtClean="0"/>
              <a:t>안주세요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85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4606852" cy="2664296"/>
          </a:xfrm>
          <a:prstGeom prst="rect">
            <a:avLst/>
          </a:prstGeom>
        </p:spPr>
      </p:pic>
      <p:pic>
        <p:nvPicPr>
          <p:cNvPr id="18434" name="Picture 2" descr="50+ Drawing Of A Big Pile Of Money Stock Illustrations, Royalty-Free Vector  Graphic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996764"/>
            <a:ext cx="4572000" cy="28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ow to Draw a Ban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74" b="100000" l="544" r="98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35094"/>
            <a:ext cx="3686098" cy="26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492896"/>
            <a:ext cx="9144000" cy="14194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은행 </a:t>
            </a:r>
            <a:r>
              <a:rPr lang="en-US" altLang="ko-KR" sz="6600" b="1" dirty="0" smtClean="0">
                <a:latin typeface="+mn-ea"/>
              </a:rPr>
              <a:t>Bank</a:t>
            </a:r>
            <a:endParaRPr lang="ko-KR" altLang="en-US" sz="6600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8248" y="398274"/>
            <a:ext cx="4504272" cy="144655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rgbClr val="00B050"/>
                </a:solidFill>
                <a:latin typeface="+mn-ea"/>
              </a:rPr>
              <a:t>저축 </a:t>
            </a:r>
            <a:r>
              <a:rPr lang="en-US" altLang="ko-KR" sz="4400" b="1" dirty="0" smtClean="0">
                <a:solidFill>
                  <a:srgbClr val="00B050"/>
                </a:solidFill>
                <a:latin typeface="+mn-ea"/>
              </a:rPr>
              <a:t>Saving</a:t>
            </a:r>
          </a:p>
          <a:p>
            <a:r>
              <a:rPr lang="ko-KR" altLang="en-US" sz="4400" b="1" dirty="0" smtClean="0">
                <a:latin typeface="+mn-ea"/>
              </a:rPr>
              <a:t>이윤 </a:t>
            </a:r>
            <a:r>
              <a:rPr lang="en-US" altLang="ko-KR" sz="4400" b="1" dirty="0" smtClean="0">
                <a:latin typeface="+mn-ea"/>
              </a:rPr>
              <a:t>Profit</a:t>
            </a:r>
            <a:endParaRPr lang="ko-KR" altLang="en-US" sz="4400" b="1" dirty="0">
              <a:latin typeface="+mn-ea"/>
            </a:endParaRPr>
          </a:p>
        </p:txBody>
      </p:sp>
      <p:sp>
        <p:nvSpPr>
          <p:cNvPr id="4" name="아래로 구부러진 화살표 3"/>
          <p:cNvSpPr/>
          <p:nvPr/>
        </p:nvSpPr>
        <p:spPr>
          <a:xfrm rot="5400000">
            <a:off x="6603079" y="2291727"/>
            <a:ext cx="1512168" cy="47434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아래로 구부러진 화살표 10"/>
          <p:cNvSpPr/>
          <p:nvPr/>
        </p:nvSpPr>
        <p:spPr>
          <a:xfrm rot="5400000" flipV="1">
            <a:off x="3218703" y="4812008"/>
            <a:ext cx="1512168" cy="47434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970" y="4653136"/>
            <a:ext cx="2929918" cy="76944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rgbClr val="00B050"/>
                </a:solidFill>
                <a:latin typeface="+mn-ea"/>
              </a:rPr>
              <a:t>대출 </a:t>
            </a:r>
            <a:r>
              <a:rPr lang="en-US" altLang="ko-KR" sz="4400" b="1" dirty="0" smtClean="0">
                <a:solidFill>
                  <a:srgbClr val="00B050"/>
                </a:solidFill>
                <a:latin typeface="+mn-ea"/>
              </a:rPr>
              <a:t>Loan</a:t>
            </a:r>
            <a:endParaRPr lang="en-US" altLang="ko-KR" sz="44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9351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4606852" cy="2664296"/>
          </a:xfrm>
          <a:prstGeom prst="rect">
            <a:avLst/>
          </a:prstGeom>
        </p:spPr>
      </p:pic>
      <p:pic>
        <p:nvPicPr>
          <p:cNvPr id="18434" name="Picture 2" descr="50+ Drawing Of A Big Pile Of Money Stock Illustrations, Royalty-Free Vector  Graphic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996764"/>
            <a:ext cx="4572000" cy="28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ow to Draw a Ban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74" b="100000" l="544" r="98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35094"/>
            <a:ext cx="3686098" cy="26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492896"/>
            <a:ext cx="9144000" cy="14194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은행 </a:t>
            </a:r>
            <a:r>
              <a:rPr lang="en-US" altLang="ko-KR" sz="6600" b="1" dirty="0" smtClean="0">
                <a:latin typeface="+mn-ea"/>
              </a:rPr>
              <a:t>Bank</a:t>
            </a:r>
            <a:endParaRPr lang="ko-KR" altLang="en-US" sz="6600" b="1" dirty="0">
              <a:latin typeface="+mn-ea"/>
            </a:endParaRPr>
          </a:p>
        </p:txBody>
      </p:sp>
      <p:sp>
        <p:nvSpPr>
          <p:cNvPr id="4" name="아래로 구부러진 화살표 3"/>
          <p:cNvSpPr/>
          <p:nvPr/>
        </p:nvSpPr>
        <p:spPr>
          <a:xfrm rot="5400000">
            <a:off x="6603079" y="2291727"/>
            <a:ext cx="1512168" cy="47434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아래로 구부러진 화살표 10"/>
          <p:cNvSpPr/>
          <p:nvPr/>
        </p:nvSpPr>
        <p:spPr>
          <a:xfrm rot="16200000">
            <a:off x="1130471" y="2219719"/>
            <a:ext cx="1512168" cy="47434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9289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latin typeface="+mn-ea"/>
              </a:rPr>
              <a:t>이자 </a:t>
            </a:r>
            <a:endParaRPr lang="en-US" altLang="ko-KR" sz="4400" b="1" dirty="0" smtClean="0">
              <a:latin typeface="+mn-ea"/>
            </a:endParaRPr>
          </a:p>
          <a:p>
            <a:r>
              <a:rPr lang="en-US" altLang="ko-KR" sz="4400" b="1" dirty="0" smtClean="0">
                <a:latin typeface="+mn-ea"/>
              </a:rPr>
              <a:t>Interest</a:t>
            </a:r>
            <a:endParaRPr lang="ko-KR" altLang="en-US" sz="4400" b="1" dirty="0">
              <a:latin typeface="+mn-ea"/>
            </a:endParaRPr>
          </a:p>
        </p:txBody>
      </p:sp>
      <p:sp>
        <p:nvSpPr>
          <p:cNvPr id="13" name="아래로 구부러진 화살표 12"/>
          <p:cNvSpPr/>
          <p:nvPr/>
        </p:nvSpPr>
        <p:spPr>
          <a:xfrm rot="16200000">
            <a:off x="3578743" y="4740000"/>
            <a:ext cx="1512168" cy="47434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5294818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latin typeface="+mn-ea"/>
              </a:rPr>
              <a:t>이자 </a:t>
            </a:r>
            <a:endParaRPr lang="en-US" altLang="ko-KR" sz="4400" b="1" dirty="0" smtClean="0">
              <a:latin typeface="+mn-ea"/>
            </a:endParaRPr>
          </a:p>
          <a:p>
            <a:r>
              <a:rPr lang="en-US" altLang="ko-KR" sz="4400" b="1" dirty="0" smtClean="0">
                <a:latin typeface="+mn-ea"/>
              </a:rPr>
              <a:t>Interest</a:t>
            </a:r>
            <a:endParaRPr lang="ko-KR" altLang="en-US" sz="4400" b="1" dirty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8248" y="398274"/>
            <a:ext cx="4504272" cy="144655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rgbClr val="00B050"/>
                </a:solidFill>
                <a:latin typeface="+mn-ea"/>
              </a:rPr>
              <a:t>저축 </a:t>
            </a:r>
            <a:r>
              <a:rPr lang="en-US" altLang="ko-KR" sz="4400" b="1" dirty="0" smtClean="0">
                <a:solidFill>
                  <a:srgbClr val="00B050"/>
                </a:solidFill>
                <a:latin typeface="+mn-ea"/>
              </a:rPr>
              <a:t>Saving</a:t>
            </a:r>
          </a:p>
          <a:p>
            <a:r>
              <a:rPr lang="ko-KR" altLang="en-US" sz="4400" b="1" dirty="0" smtClean="0">
                <a:latin typeface="+mn-ea"/>
              </a:rPr>
              <a:t>이윤 </a:t>
            </a:r>
            <a:r>
              <a:rPr lang="en-US" altLang="ko-KR" sz="4400" b="1" dirty="0" smtClean="0">
                <a:latin typeface="+mn-ea"/>
              </a:rPr>
              <a:t>Profit</a:t>
            </a:r>
            <a:endParaRPr lang="ko-KR" altLang="en-US" sz="4400" b="1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970" y="4653136"/>
            <a:ext cx="2929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solidFill>
                  <a:srgbClr val="00B050"/>
                </a:solidFill>
                <a:latin typeface="+mn-ea"/>
              </a:rPr>
              <a:t>대출 </a:t>
            </a:r>
            <a:r>
              <a:rPr lang="en-US" altLang="ko-KR" sz="4400" b="1" dirty="0" smtClean="0">
                <a:solidFill>
                  <a:srgbClr val="00B050"/>
                </a:solidFill>
                <a:latin typeface="+mn-ea"/>
              </a:rPr>
              <a:t>Loan</a:t>
            </a:r>
            <a:endParaRPr lang="en-US" altLang="ko-KR" sz="44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892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나도 세금 내는 아이가 될래요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0"/>
            <a:ext cx="4860032" cy="686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44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89125" y="167972"/>
            <a:ext cx="34900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/>
              <a:t>은행은 왜 이자를 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주나요</a:t>
            </a:r>
            <a:r>
              <a:rPr lang="en-US" altLang="ko-KR" sz="3200" b="1" dirty="0"/>
              <a:t>?</a:t>
            </a:r>
            <a:endParaRPr lang="ko-KR" altLang="en-US" sz="3200" b="1" dirty="0"/>
          </a:p>
          <a:p>
            <a:endParaRPr lang="ko-KR" alt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34841" y="1556792"/>
            <a:ext cx="3437159" cy="13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은행이 우리가 맡긴</a:t>
            </a:r>
            <a:endParaRPr lang="en-US" altLang="ko-KR" sz="2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돈의 사용료를 줘요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071513"/>
            <a:ext cx="2465740" cy="13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돈을 빌려 쓴 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사용료를 줘요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3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89125" y="167972"/>
            <a:ext cx="43556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/>
              <a:t>이자는 얼마를 주나요</a:t>
            </a:r>
            <a:r>
              <a:rPr lang="en-US" altLang="ko-KR" sz="3200" b="1" dirty="0"/>
              <a:t>?</a:t>
            </a:r>
            <a:endParaRPr lang="ko-KR" altLang="en-US" sz="3200" b="1" dirty="0"/>
          </a:p>
          <a:p>
            <a:endParaRPr lang="ko-KR" alt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06261" y="1556792"/>
            <a:ext cx="2465739" cy="13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800" b="1" dirty="0" smtClean="0">
                <a:latin typeface="+mn-ea"/>
              </a:rPr>
              <a:t>0.3%</a:t>
            </a:r>
            <a:r>
              <a:rPr lang="ko-KR" altLang="en-US" sz="2800" b="1" dirty="0" smtClean="0">
                <a:latin typeface="+mn-ea"/>
              </a:rPr>
              <a:t>를 줘요</a:t>
            </a:r>
            <a:endParaRPr lang="en-US" altLang="ko-KR" sz="2800" b="1" dirty="0" smtClean="0">
              <a:latin typeface="+mn-ea"/>
            </a:endParaRPr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>
                <a:latin typeface="+mn-ea"/>
              </a:rPr>
              <a:t>기준은 몰라요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849996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반을 줘요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798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4606852" cy="2664296"/>
          </a:xfrm>
          <a:prstGeom prst="rect">
            <a:avLst/>
          </a:prstGeom>
        </p:spPr>
      </p:pic>
      <p:pic>
        <p:nvPicPr>
          <p:cNvPr id="18434" name="Picture 2" descr="50+ Drawing Of A Big Pile Of Money Stock Illustrations, Royalty-Free Vector  Graphics &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996764"/>
            <a:ext cx="4572000" cy="28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ow to Draw a Ban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74" b="100000" l="544" r="98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35094"/>
            <a:ext cx="3686098" cy="26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492896"/>
            <a:ext cx="9144000" cy="14194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은행 </a:t>
            </a:r>
            <a:r>
              <a:rPr lang="en-US" altLang="ko-KR" sz="6600" b="1" dirty="0" smtClean="0">
                <a:latin typeface="+mn-ea"/>
              </a:rPr>
              <a:t>Bank</a:t>
            </a:r>
            <a:endParaRPr lang="ko-KR" altLang="en-US" sz="6600" b="1" dirty="0">
              <a:latin typeface="+mn-ea"/>
            </a:endParaRPr>
          </a:p>
        </p:txBody>
      </p:sp>
      <p:sp>
        <p:nvSpPr>
          <p:cNvPr id="4" name="아래로 구부러진 화살표 3"/>
          <p:cNvSpPr/>
          <p:nvPr/>
        </p:nvSpPr>
        <p:spPr>
          <a:xfrm rot="5400000">
            <a:off x="6603079" y="2291727"/>
            <a:ext cx="1512168" cy="47434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아래로 구부러진 화살표 10"/>
          <p:cNvSpPr/>
          <p:nvPr/>
        </p:nvSpPr>
        <p:spPr>
          <a:xfrm rot="16200000">
            <a:off x="1130471" y="2219719"/>
            <a:ext cx="1512168" cy="47434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92896"/>
            <a:ext cx="2520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 smtClean="0">
                <a:latin typeface="+mn-ea"/>
              </a:rPr>
              <a:t>이자 </a:t>
            </a:r>
            <a:endParaRPr lang="en-US" altLang="ko-KR" sz="4400" b="1" dirty="0" smtClean="0">
              <a:latin typeface="+mn-ea"/>
            </a:endParaRPr>
          </a:p>
          <a:p>
            <a:r>
              <a:rPr lang="en-US" altLang="ko-KR" sz="4400" b="1" dirty="0" smtClean="0">
                <a:latin typeface="+mn-ea"/>
              </a:rPr>
              <a:t>Interest</a:t>
            </a:r>
          </a:p>
          <a:p>
            <a:r>
              <a:rPr lang="en-US" altLang="ko-KR" sz="4400" b="1" dirty="0" smtClean="0">
                <a:latin typeface="+mn-ea"/>
              </a:rPr>
              <a:t>3%</a:t>
            </a:r>
            <a:endParaRPr lang="ko-KR" altLang="en-US" sz="4400" b="1" dirty="0">
              <a:latin typeface="+mn-ea"/>
            </a:endParaRPr>
          </a:p>
        </p:txBody>
      </p:sp>
      <p:sp>
        <p:nvSpPr>
          <p:cNvPr id="13" name="아래로 구부러진 화살표 12"/>
          <p:cNvSpPr/>
          <p:nvPr/>
        </p:nvSpPr>
        <p:spPr>
          <a:xfrm rot="16200000">
            <a:off x="3578743" y="4740000"/>
            <a:ext cx="1512168" cy="47434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8248" y="398274"/>
            <a:ext cx="4504272" cy="144655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rgbClr val="00B050"/>
                </a:solidFill>
                <a:latin typeface="+mn-ea"/>
              </a:rPr>
              <a:t>저축 </a:t>
            </a:r>
            <a:r>
              <a:rPr lang="en-US" altLang="ko-KR" sz="4400" b="1" dirty="0" smtClean="0">
                <a:solidFill>
                  <a:srgbClr val="00B050"/>
                </a:solidFill>
                <a:latin typeface="+mn-ea"/>
              </a:rPr>
              <a:t>Saving</a:t>
            </a:r>
          </a:p>
          <a:p>
            <a:r>
              <a:rPr lang="ko-KR" altLang="en-US" sz="4400" b="1" dirty="0" smtClean="0">
                <a:latin typeface="+mn-ea"/>
              </a:rPr>
              <a:t>이윤 </a:t>
            </a:r>
            <a:r>
              <a:rPr lang="en-US" altLang="ko-KR" sz="4400" b="1" dirty="0" smtClean="0">
                <a:latin typeface="+mn-ea"/>
              </a:rPr>
              <a:t>Profit</a:t>
            </a:r>
            <a:endParaRPr lang="ko-KR" altLang="en-US" sz="4400" b="1" dirty="0"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4509120"/>
            <a:ext cx="4288248" cy="15696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00B050"/>
                </a:solidFill>
                <a:latin typeface="+mn-ea"/>
              </a:rPr>
              <a:t>맡긴 돈의 크기</a:t>
            </a:r>
            <a:endParaRPr lang="en-US" altLang="ko-KR" sz="3200" b="1" dirty="0" smtClean="0">
              <a:solidFill>
                <a:srgbClr val="00B05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00B050"/>
                </a:solidFill>
                <a:latin typeface="+mn-ea"/>
              </a:rPr>
              <a:t>맡긴 기간</a:t>
            </a:r>
            <a:endParaRPr lang="ko-KR" altLang="en-US" sz="3200" b="1" dirty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7683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04864"/>
            <a:ext cx="20938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보통예금 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정기예금 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정기적금</a:t>
            </a:r>
            <a:endParaRPr lang="en-US" altLang="ko-KR" sz="4400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291534" y="1044025"/>
            <a:ext cx="7106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저축의 종류에는 어떤 것들이 있을까</a:t>
            </a:r>
            <a:r>
              <a:rPr lang="en-US" altLang="ko-KR" sz="3200" b="1" dirty="0">
                <a:solidFill>
                  <a:srgbClr val="00B050"/>
                </a:solidFill>
              </a:rPr>
              <a:t>?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32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89125" y="167972"/>
            <a:ext cx="39453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/>
              <a:t>무조건 저축을 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많이 </a:t>
            </a:r>
            <a:r>
              <a:rPr lang="ko-KR" altLang="en-US" sz="3200" b="1" dirty="0"/>
              <a:t>하면 좋을까요</a:t>
            </a:r>
            <a:r>
              <a:rPr lang="en-US" altLang="ko-KR" sz="3200" b="1" dirty="0"/>
              <a:t>?</a:t>
            </a:r>
            <a:endParaRPr lang="ko-KR" altLang="en-US" sz="3200" b="1" dirty="0"/>
          </a:p>
          <a:p>
            <a:endParaRPr lang="ko-KR" altLang="en-US" sz="3200" b="1" dirty="0"/>
          </a:p>
        </p:txBody>
      </p:sp>
      <p:sp>
        <p:nvSpPr>
          <p:cNvPr id="6" name="직사각형 5"/>
          <p:cNvSpPr/>
          <p:nvPr/>
        </p:nvSpPr>
        <p:spPr>
          <a:xfrm>
            <a:off x="4572000" y="3988221"/>
            <a:ext cx="43024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필요한 것을 </a:t>
            </a:r>
            <a:r>
              <a:rPr lang="ko-KR" altLang="en-US" sz="2800" b="1" dirty="0" err="1" smtClean="0"/>
              <a:t>못사서</a:t>
            </a:r>
            <a:r>
              <a:rPr lang="ko-KR" altLang="en-US" sz="2800" b="1" dirty="0" smtClean="0"/>
              <a:t> 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좋지 않아요</a:t>
            </a:r>
            <a:endParaRPr lang="ko-KR" altLang="en-US" sz="2800" b="1" dirty="0"/>
          </a:p>
        </p:txBody>
      </p:sp>
      <p:sp>
        <p:nvSpPr>
          <p:cNvPr id="7" name="직사각형 6"/>
          <p:cNvSpPr/>
          <p:nvPr/>
        </p:nvSpPr>
        <p:spPr>
          <a:xfrm>
            <a:off x="416696" y="1484784"/>
            <a:ext cx="415530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필요한 것을 사지 못해서</a:t>
            </a:r>
            <a:endParaRPr lang="en-US" altLang="ko-KR" sz="2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슬퍼요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849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1534" y="1044025"/>
            <a:ext cx="6696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무조건 저축을 많이 하면 좋을까요</a:t>
            </a:r>
            <a:r>
              <a:rPr lang="en-US" altLang="ko-KR" sz="3200" b="1" dirty="0">
                <a:solidFill>
                  <a:srgbClr val="00B050"/>
                </a:solidFill>
              </a:rPr>
              <a:t>?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204864"/>
            <a:ext cx="510909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지금의 행복을 포기해요 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물가가 올라가요</a:t>
            </a:r>
            <a:endParaRPr lang="en-US" altLang="ko-KR" sz="28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저축의 역설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소비가 멈춤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ko-KR" altLang="en-US" sz="4400" b="1" dirty="0" smtClean="0"/>
              <a:t>소비 </a:t>
            </a:r>
            <a:r>
              <a:rPr lang="en-US" altLang="ko-KR" sz="4400" b="1" dirty="0" smtClean="0"/>
              <a:t>Consumption</a:t>
            </a:r>
            <a:endParaRPr lang="en-US" altLang="ko-KR" sz="6600" b="1" dirty="0"/>
          </a:p>
        </p:txBody>
      </p:sp>
    </p:spTree>
    <p:extLst>
      <p:ext uri="{BB962C8B-B14F-4D97-AF65-F5344CB8AC3E}">
        <p14:creationId xmlns:p14="http://schemas.microsoft.com/office/powerpoint/2010/main" val="305953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89125" y="167972"/>
            <a:ext cx="29354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/>
              <a:t>은행이 망하면 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어떻게 </a:t>
            </a:r>
            <a:r>
              <a:rPr lang="ko-KR" altLang="en-US" sz="3200" b="1" dirty="0"/>
              <a:t>하지</a:t>
            </a:r>
            <a:r>
              <a:rPr lang="en-US" altLang="ko-KR" sz="3200" b="1" dirty="0"/>
              <a:t>?</a:t>
            </a:r>
            <a:endParaRPr lang="ko-KR" altLang="en-US" sz="3200" b="1" dirty="0"/>
          </a:p>
          <a:p>
            <a:endParaRPr lang="ko-KR" altLang="en-US" sz="3200" b="1" dirty="0"/>
          </a:p>
        </p:txBody>
      </p:sp>
      <p:sp>
        <p:nvSpPr>
          <p:cNvPr id="6" name="직사각형 5"/>
          <p:cNvSpPr/>
          <p:nvPr/>
        </p:nvSpPr>
        <p:spPr>
          <a:xfrm>
            <a:off x="4572000" y="4060229"/>
            <a:ext cx="259237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돈을 </a:t>
            </a:r>
            <a:r>
              <a:rPr lang="ko-KR" altLang="en-US" sz="2800" b="1" dirty="0" err="1" smtClean="0"/>
              <a:t>못받아서</a:t>
            </a:r>
            <a:r>
              <a:rPr lang="ko-KR" altLang="en-US" sz="2800" b="1" dirty="0" smtClean="0"/>
              <a:t> 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거지가 되어요</a:t>
            </a:r>
            <a:endParaRPr lang="ko-KR" altLang="en-US" sz="2800" b="1" dirty="0"/>
          </a:p>
        </p:txBody>
      </p:sp>
      <p:sp>
        <p:nvSpPr>
          <p:cNvPr id="7" name="직사각형 6"/>
          <p:cNvSpPr/>
          <p:nvPr/>
        </p:nvSpPr>
        <p:spPr>
          <a:xfrm>
            <a:off x="1620551" y="1397675"/>
            <a:ext cx="295144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다른 은행에 가요</a:t>
            </a:r>
            <a:endParaRPr lang="en-US" altLang="ko-KR" sz="2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소송을 건다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539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444322"/>
            <a:ext cx="6890284" cy="1992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 dirty="0" smtClean="0">
                <a:latin typeface="+mn-ea"/>
              </a:rPr>
              <a:t>예금자보호법</a:t>
            </a:r>
            <a:endParaRPr lang="en-US" altLang="ko-KR" sz="4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4400" b="1" dirty="0">
                <a:latin typeface="+mn-ea"/>
              </a:rPr>
              <a:t>Depositor Protection Act</a:t>
            </a:r>
            <a:endParaRPr lang="en-US" altLang="ko-KR" sz="4400" b="1" dirty="0" smtClean="0"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1534" y="1044025"/>
            <a:ext cx="5317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은행이 망하면 </a:t>
            </a:r>
            <a:r>
              <a:rPr lang="ko-KR" altLang="en-US" sz="3200" b="1" dirty="0" smtClean="0">
                <a:solidFill>
                  <a:srgbClr val="00B050"/>
                </a:solidFill>
              </a:rPr>
              <a:t>어떻게 </a:t>
            </a:r>
            <a:r>
              <a:rPr lang="ko-KR" altLang="en-US" sz="3200" b="1" dirty="0">
                <a:solidFill>
                  <a:srgbClr val="00B050"/>
                </a:solidFill>
              </a:rPr>
              <a:t>하지</a:t>
            </a:r>
            <a:r>
              <a:rPr lang="en-US" altLang="ko-KR" sz="3200" b="1" dirty="0">
                <a:solidFill>
                  <a:srgbClr val="00B050"/>
                </a:solidFill>
              </a:rPr>
              <a:t>?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2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97510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/>
              <a:t>3</a:t>
            </a:r>
            <a:r>
              <a:rPr lang="ko-KR" altLang="en-US" sz="3200" b="1" dirty="0"/>
              <a:t>장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나도 세금 내는 아이가 </a:t>
            </a:r>
            <a:r>
              <a:rPr lang="ko-KR" altLang="en-US" sz="3200" b="1" dirty="0" err="1"/>
              <a:t>될래요</a:t>
            </a:r>
            <a:r>
              <a:rPr lang="en-US" altLang="ko-KR" sz="3200" b="1" dirty="0"/>
              <a:t>!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일을 </a:t>
            </a:r>
            <a:r>
              <a:rPr lang="ko-KR" altLang="en-US" sz="3200" dirty="0"/>
              <a:t>하고 돈을 받아요</a:t>
            </a:r>
            <a:br>
              <a:rPr lang="ko-KR" altLang="en-US" sz="3200" dirty="0"/>
            </a:br>
            <a:r>
              <a:rPr lang="ko-KR" altLang="en-US" sz="3200" dirty="0" smtClean="0"/>
              <a:t>      사업을 </a:t>
            </a:r>
            <a:r>
              <a:rPr lang="ko-KR" altLang="en-US" sz="3200" dirty="0"/>
              <a:t>해서 돈을 벌어요</a:t>
            </a:r>
            <a:br>
              <a:rPr lang="ko-KR" altLang="en-US" sz="3200" dirty="0"/>
            </a:br>
            <a:r>
              <a:rPr lang="ko-KR" altLang="en-US" sz="3200" dirty="0" smtClean="0"/>
              <a:t>      보험이 </a:t>
            </a:r>
            <a:r>
              <a:rPr lang="ko-KR" altLang="en-US" sz="3200" dirty="0"/>
              <a:t>뭐예요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</a:t>
            </a:r>
            <a:r>
              <a:rPr lang="en-US" altLang="ko-KR" sz="3200" dirty="0" smtClean="0"/>
              <a:t>4</a:t>
            </a:r>
            <a:r>
              <a:rPr lang="ko-KR" altLang="en-US" sz="3200" dirty="0" err="1"/>
              <a:t>대보험이</a:t>
            </a:r>
            <a:r>
              <a:rPr lang="ko-KR" altLang="en-US" sz="3200" dirty="0"/>
              <a:t> 뭐예요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세금이란 </a:t>
            </a:r>
            <a:r>
              <a:rPr lang="ko-KR" altLang="en-US" sz="3200" dirty="0"/>
              <a:t>무엇일까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세금에는 </a:t>
            </a:r>
            <a:r>
              <a:rPr lang="ko-KR" altLang="en-US" sz="3200" dirty="0"/>
              <a:t>어떤 종류가 있을까</a:t>
            </a:r>
            <a:r>
              <a:rPr lang="en-US" altLang="ko-KR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8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37414" y="1044025"/>
            <a:ext cx="66629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일을 하고 </a:t>
            </a:r>
            <a:r>
              <a:rPr lang="ko-KR" altLang="en-US" sz="3200" b="1" dirty="0" smtClean="0">
                <a:solidFill>
                  <a:srgbClr val="00B050"/>
                </a:solidFill>
              </a:rPr>
              <a:t>      </a:t>
            </a:r>
            <a:r>
              <a:rPr lang="en-US" altLang="ko-KR" sz="3200" b="1" dirty="0" smtClean="0">
                <a:solidFill>
                  <a:srgbClr val="00B050"/>
                </a:solidFill>
              </a:rPr>
              <a:t>VS      </a:t>
            </a:r>
            <a:r>
              <a:rPr lang="ko-KR" altLang="en-US" sz="3200" b="1" dirty="0" smtClean="0">
                <a:solidFill>
                  <a:srgbClr val="00B050"/>
                </a:solidFill>
              </a:rPr>
              <a:t>사업을 </a:t>
            </a:r>
            <a:r>
              <a:rPr lang="ko-KR" altLang="en-US" sz="3200" b="1" dirty="0">
                <a:solidFill>
                  <a:srgbClr val="00B050"/>
                </a:solidFill>
              </a:rPr>
              <a:t>해서 </a:t>
            </a:r>
            <a:endParaRPr lang="en-US" altLang="ko-KR" sz="3200" b="1" dirty="0" smtClean="0">
              <a:solidFill>
                <a:srgbClr val="00B050"/>
              </a:solidFill>
            </a:endParaRPr>
          </a:p>
          <a:p>
            <a:r>
              <a:rPr lang="ko-KR" altLang="en-US" sz="3200" b="1" dirty="0">
                <a:solidFill>
                  <a:srgbClr val="00B050"/>
                </a:solidFill>
              </a:rPr>
              <a:t>돈을 받아요</a:t>
            </a:r>
            <a:r>
              <a:rPr lang="en-US" altLang="ko-KR" sz="3200" b="1" dirty="0" smtClean="0">
                <a:solidFill>
                  <a:srgbClr val="00B050"/>
                </a:solidFill>
              </a:rPr>
              <a:t>             </a:t>
            </a:r>
            <a:r>
              <a:rPr lang="ko-KR" altLang="en-US" sz="3200" b="1" dirty="0" smtClean="0">
                <a:solidFill>
                  <a:srgbClr val="00B050"/>
                </a:solidFill>
              </a:rPr>
              <a:t>돈을 </a:t>
            </a:r>
            <a:r>
              <a:rPr lang="ko-KR" altLang="en-US" sz="3200" b="1" dirty="0">
                <a:solidFill>
                  <a:srgbClr val="00B050"/>
                </a:solidFill>
              </a:rPr>
              <a:t>벌어요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08920"/>
            <a:ext cx="457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+mn-ea"/>
              </a:rPr>
              <a:t>근로소득</a:t>
            </a:r>
            <a:endParaRPr lang="en-US" altLang="ko-KR" sz="4400" b="1" dirty="0" smtClean="0">
              <a:latin typeface="+mn-ea"/>
            </a:endParaRPr>
          </a:p>
          <a:p>
            <a:pPr algn="ctr"/>
            <a:r>
              <a:rPr lang="en-US" altLang="ko-KR" sz="4400" b="1" dirty="0" smtClean="0">
                <a:latin typeface="+mn-ea"/>
              </a:rPr>
              <a:t>Earned</a:t>
            </a:r>
          </a:p>
          <a:p>
            <a:pPr algn="ctr"/>
            <a:r>
              <a:rPr lang="en-US" altLang="ko-KR" sz="4400" b="1" dirty="0" smtClean="0">
                <a:latin typeface="+mn-ea"/>
              </a:rPr>
              <a:t>Income</a:t>
            </a:r>
          </a:p>
          <a:p>
            <a:pPr algn="ctr"/>
            <a:endParaRPr lang="en-US" altLang="ko-KR" sz="4400" b="1" dirty="0" smtClean="0">
              <a:latin typeface="+mn-ea"/>
            </a:endParaRPr>
          </a:p>
          <a:p>
            <a:pPr algn="ctr"/>
            <a:endParaRPr lang="ko-KR" altLang="en-US" sz="4400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708920"/>
            <a:ext cx="4608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latin typeface="+mn-ea"/>
              </a:rPr>
              <a:t>사업소득</a:t>
            </a:r>
            <a:endParaRPr lang="en-US" altLang="ko-KR" sz="4400" b="1" dirty="0">
              <a:latin typeface="+mn-ea"/>
            </a:endParaRPr>
          </a:p>
          <a:p>
            <a:pPr algn="ctr"/>
            <a:r>
              <a:rPr lang="en-US" altLang="ko-KR" sz="4400" b="1" dirty="0" smtClean="0">
                <a:latin typeface="+mn-ea"/>
              </a:rPr>
              <a:t>Business</a:t>
            </a:r>
          </a:p>
          <a:p>
            <a:pPr algn="ctr"/>
            <a:r>
              <a:rPr lang="en-US" altLang="ko-KR" sz="4400" b="1" dirty="0" smtClean="0">
                <a:latin typeface="+mn-ea"/>
              </a:rPr>
              <a:t>Income</a:t>
            </a:r>
          </a:p>
          <a:p>
            <a:pPr algn="ctr"/>
            <a:endParaRPr lang="ko-KR" altLang="en-US" sz="4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582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나도 세금 내는 아이가 될래요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1412776"/>
            <a:ext cx="2483768" cy="35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1988840"/>
            <a:ext cx="54360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 smtClean="0">
                <a:latin typeface="+mn-ea"/>
              </a:rPr>
              <a:t>책 제목을 읽고 </a:t>
            </a:r>
            <a:endParaRPr lang="en-US" altLang="ko-KR" sz="4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4000" b="1" dirty="0" smtClean="0">
                <a:latin typeface="+mn-ea"/>
              </a:rPr>
              <a:t>어떤 내용의 책이라고 </a:t>
            </a:r>
            <a:endParaRPr lang="en-US" altLang="ko-KR" sz="4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4000" b="1" dirty="0" smtClean="0">
                <a:latin typeface="+mn-ea"/>
              </a:rPr>
              <a:t>생각했나요</a:t>
            </a:r>
            <a:r>
              <a:rPr lang="en-US" altLang="ko-KR" sz="4000" b="1" dirty="0" smtClean="0">
                <a:latin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63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보험 </a:t>
            </a:r>
            <a:r>
              <a:rPr lang="en-US" altLang="ko-KR" sz="6600" b="1" dirty="0" smtClean="0">
                <a:latin typeface="+mn-ea"/>
              </a:rPr>
              <a:t>Insurance</a:t>
            </a:r>
            <a:endParaRPr lang="ko-KR" alt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6479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6544" y="3158323"/>
            <a:ext cx="3779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광고에서 자동차 보험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운전자 보험 같은 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보험을 들어봤어요</a:t>
            </a:r>
            <a:r>
              <a:rPr lang="en-US" altLang="ko-KR" sz="24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사람이 어려울 때 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도와주는 거라고 생각해요</a:t>
            </a:r>
            <a:endParaRPr lang="en-US" altLang="ko-KR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134" y="908720"/>
            <a:ext cx="4327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latin typeface="+mn-ea"/>
              </a:rPr>
              <a:t>엄마가 차 </a:t>
            </a:r>
            <a:r>
              <a:rPr lang="ko-KR" altLang="en-US" sz="2400" b="1" dirty="0" err="1" smtClean="0">
                <a:latin typeface="+mn-ea"/>
              </a:rPr>
              <a:t>사고났을</a:t>
            </a:r>
            <a:r>
              <a:rPr lang="ko-KR" altLang="en-US" sz="2400" b="1" dirty="0" smtClean="0">
                <a:latin typeface="+mn-ea"/>
              </a:rPr>
              <a:t> 때 </a:t>
            </a:r>
            <a:endParaRPr lang="en-US" altLang="ko-KR" sz="2400" b="1" dirty="0" smtClean="0">
              <a:latin typeface="+mn-ea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latin typeface="+mn-ea"/>
              </a:rPr>
              <a:t>자동차보험의 도움을 받은 </a:t>
            </a:r>
            <a:endParaRPr lang="en-US" altLang="ko-KR" sz="2400" b="1" dirty="0" smtClean="0">
              <a:latin typeface="+mn-ea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latin typeface="+mn-ea"/>
              </a:rPr>
              <a:t>기억이 있어요</a:t>
            </a:r>
            <a:r>
              <a:rPr lang="en-US" altLang="ko-KR" sz="2400" b="1" dirty="0" smtClean="0">
                <a:latin typeface="+mn-ea"/>
              </a:rPr>
              <a:t>. </a:t>
            </a: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latin typeface="+mn-ea"/>
              </a:rPr>
              <a:t>어려운 위기에 처했을 때 </a:t>
            </a:r>
            <a:endParaRPr lang="en-US" altLang="ko-KR" sz="2400" b="1" dirty="0" smtClean="0">
              <a:latin typeface="+mn-ea"/>
            </a:endParaRP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>
                <a:latin typeface="+mn-ea"/>
              </a:rPr>
              <a:t>도움을 주는 것이 </a:t>
            </a:r>
            <a:r>
              <a:rPr lang="ko-KR" altLang="en-US" sz="2400" b="1" dirty="0" err="1" smtClean="0">
                <a:latin typeface="+mn-ea"/>
              </a:rPr>
              <a:t>보험이에요</a:t>
            </a:r>
            <a:r>
              <a:rPr lang="en-US" altLang="ko-KR" sz="2400" b="1" dirty="0" smtClean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77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1534" y="1044025"/>
            <a:ext cx="2980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보험이 뭐예요</a:t>
            </a:r>
            <a:r>
              <a:rPr lang="en-US" altLang="ko-KR" sz="3200" b="1" dirty="0">
                <a:solidFill>
                  <a:srgbClr val="00B050"/>
                </a:solidFill>
              </a:rPr>
              <a:t>?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204864"/>
            <a:ext cx="75007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보험은 위험에 대비해줘요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보험회사에 보험료를 내고 보험금을 받아요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777136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204864"/>
            <a:ext cx="765953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>
                <a:latin typeface="+mn-ea"/>
              </a:rPr>
              <a:t>국민연금보험 </a:t>
            </a:r>
            <a:r>
              <a:rPr lang="en-US" altLang="ko-KR" sz="2800" dirty="0" smtClean="0">
                <a:latin typeface="+mn-ea"/>
              </a:rPr>
              <a:t>National Insurance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>
                <a:latin typeface="+mn-ea"/>
              </a:rPr>
              <a:t>건강보험 </a:t>
            </a:r>
            <a:r>
              <a:rPr lang="en-US" altLang="ko-KR" sz="2800" dirty="0" smtClean="0">
                <a:latin typeface="+mn-ea"/>
              </a:rPr>
              <a:t>Health Insurance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>
                <a:latin typeface="+mn-ea"/>
              </a:rPr>
              <a:t>고용보험 </a:t>
            </a:r>
            <a:r>
              <a:rPr lang="en-US" altLang="ko-KR" sz="2800" dirty="0" smtClean="0">
                <a:latin typeface="+mn-ea"/>
              </a:rPr>
              <a:t>Employment Insurance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>
                <a:latin typeface="+mn-ea"/>
              </a:rPr>
              <a:t>산재보험 </a:t>
            </a:r>
            <a:r>
              <a:rPr lang="en-US" altLang="ko-KR" sz="2800" dirty="0">
                <a:latin typeface="+mn-ea"/>
              </a:rPr>
              <a:t>W</a:t>
            </a:r>
            <a:r>
              <a:rPr lang="en-US" altLang="ko-KR" sz="2800" dirty="0" smtClean="0">
                <a:latin typeface="+mn-ea"/>
              </a:rPr>
              <a:t>orkers</a:t>
            </a:r>
            <a:r>
              <a:rPr lang="en-US" altLang="ko-KR" sz="2800" dirty="0">
                <a:latin typeface="+mn-ea"/>
              </a:rPr>
              <a:t>' C</a:t>
            </a:r>
            <a:r>
              <a:rPr lang="en-US" altLang="ko-KR" sz="2800" dirty="0" smtClean="0">
                <a:latin typeface="+mn-ea"/>
              </a:rPr>
              <a:t>ompensation</a:t>
            </a:r>
            <a:r>
              <a:rPr lang="en-US" altLang="ko-KR" sz="2800" dirty="0">
                <a:latin typeface="+mn-ea"/>
              </a:rPr>
              <a:t> </a:t>
            </a:r>
            <a:r>
              <a:rPr lang="en-US" altLang="ko-KR" sz="2800" dirty="0" smtClean="0">
                <a:latin typeface="+mn-ea"/>
              </a:rPr>
              <a:t>Insurance</a:t>
            </a:r>
          </a:p>
          <a:p>
            <a:pPr>
              <a:lnSpc>
                <a:spcPct val="150000"/>
              </a:lnSpc>
            </a:pPr>
            <a:endParaRPr lang="en-US" altLang="ko-KR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4400" dirty="0" smtClean="0">
                <a:latin typeface="+mn-ea"/>
              </a:rPr>
              <a:t>연금 </a:t>
            </a:r>
            <a:r>
              <a:rPr lang="en-US" altLang="ko-KR" sz="4400" dirty="0" smtClean="0">
                <a:latin typeface="+mn-ea"/>
              </a:rPr>
              <a:t>Pension</a:t>
            </a:r>
            <a:endParaRPr lang="en-US" altLang="ko-KR" sz="4400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67561" y="1044025"/>
            <a:ext cx="3624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00B050"/>
                </a:solidFill>
              </a:rPr>
              <a:t>4</a:t>
            </a:r>
            <a:r>
              <a:rPr lang="ko-KR" altLang="en-US" sz="3200" b="1" dirty="0" err="1" smtClean="0">
                <a:solidFill>
                  <a:srgbClr val="00B050"/>
                </a:solidFill>
              </a:rPr>
              <a:t>대보험이</a:t>
            </a:r>
            <a:r>
              <a:rPr lang="ko-KR" altLang="en-US" sz="3200" b="1" dirty="0" smtClean="0">
                <a:solidFill>
                  <a:srgbClr val="00B050"/>
                </a:solidFill>
              </a:rPr>
              <a:t> </a:t>
            </a:r>
            <a:r>
              <a:rPr lang="ko-KR" altLang="en-US" sz="3200" b="1" dirty="0">
                <a:solidFill>
                  <a:srgbClr val="00B050"/>
                </a:solidFill>
              </a:rPr>
              <a:t>뭐예요</a:t>
            </a:r>
            <a:r>
              <a:rPr lang="en-US" altLang="ko-KR" sz="3200" b="1" dirty="0">
                <a:solidFill>
                  <a:srgbClr val="00B050"/>
                </a:solidFill>
              </a:rPr>
              <a:t>?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760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세금 </a:t>
            </a:r>
            <a:r>
              <a:rPr lang="en-US" altLang="ko-KR" sz="6600" b="1" dirty="0" smtClean="0">
                <a:latin typeface="+mn-ea"/>
              </a:rPr>
              <a:t>Tax</a:t>
            </a:r>
            <a:endParaRPr lang="ko-KR" alt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9348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hy The Inflation Reduction Act Taxes Corporate Stock Buybac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15629" r="3838" b="6306"/>
          <a:stretch/>
        </p:blipFill>
        <p:spPr bwMode="auto">
          <a:xfrm>
            <a:off x="1115616" y="1412776"/>
            <a:ext cx="6913209" cy="456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85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1534" y="1044025"/>
            <a:ext cx="5731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세금에는 어떤 종류가 있을까</a:t>
            </a:r>
            <a:r>
              <a:rPr lang="en-US" altLang="ko-KR" sz="3200" b="1" dirty="0">
                <a:solidFill>
                  <a:srgbClr val="00B050"/>
                </a:solidFill>
              </a:rPr>
              <a:t>?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204864"/>
            <a:ext cx="5161991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소득세 </a:t>
            </a:r>
            <a:r>
              <a:rPr lang="en-US" altLang="ko-KR" sz="2800" dirty="0" smtClean="0"/>
              <a:t>Income Tax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부가가치세 </a:t>
            </a:r>
            <a:r>
              <a:rPr lang="en-US" altLang="ko-KR" sz="2800" dirty="0" smtClean="0"/>
              <a:t>Value Added Tax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자동차세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재산세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주민세</a:t>
            </a: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en-US" altLang="ko-KR" sz="2800" dirty="0" err="1" smtClean="0"/>
              <a:t>Cf</a:t>
            </a:r>
            <a:r>
              <a:rPr lang="en-US" altLang="ko-KR" sz="2800" dirty="0" smtClean="0"/>
              <a:t>) </a:t>
            </a:r>
            <a:r>
              <a:rPr lang="ko-KR" altLang="en-US" sz="2800" dirty="0" smtClean="0"/>
              <a:t>창문이 많으면 내는 세금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</a:t>
            </a:r>
            <a:r>
              <a:rPr lang="ko-KR" altLang="en-US" sz="2800" dirty="0" smtClean="0"/>
              <a:t>숨을 쉬면 내는 세금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57490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797510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/>
              <a:t>4</a:t>
            </a:r>
            <a:r>
              <a:rPr lang="ko-KR" altLang="en-US" sz="3200" b="1" dirty="0"/>
              <a:t>장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오르락내리락 투자가 궁금해요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투자와 </a:t>
            </a:r>
            <a:r>
              <a:rPr lang="ko-KR" altLang="en-US" sz="3200" dirty="0"/>
              <a:t>저축은 어떻게 다른가요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주식이 </a:t>
            </a:r>
            <a:r>
              <a:rPr lang="ko-KR" altLang="en-US" sz="3200" dirty="0"/>
              <a:t>무엇인가요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신용 </a:t>
            </a:r>
            <a:r>
              <a:rPr lang="ko-KR" altLang="en-US" sz="3200" dirty="0"/>
              <a:t>점수 제도가 뭐예요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신용 </a:t>
            </a:r>
            <a:r>
              <a:rPr lang="ko-KR" altLang="en-US" sz="3200" dirty="0"/>
              <a:t>점수가 높으면 뭐가 좋을까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환율이 </a:t>
            </a:r>
            <a:r>
              <a:rPr lang="ko-KR" altLang="en-US" sz="3200" dirty="0"/>
              <a:t>뭐예요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환율이 </a:t>
            </a:r>
            <a:r>
              <a:rPr lang="ko-KR" altLang="en-US" sz="3200" dirty="0"/>
              <a:t>높아지면 뭐가 좋아요</a:t>
            </a:r>
            <a:r>
              <a:rPr lang="en-US" altLang="ko-KR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5771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투자 </a:t>
            </a:r>
            <a:r>
              <a:rPr lang="en-US" altLang="ko-KR" sz="6600" b="1" dirty="0" smtClean="0">
                <a:latin typeface="+mn-ea"/>
              </a:rPr>
              <a:t>Investment</a:t>
            </a:r>
            <a:endParaRPr lang="ko-KR" alt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77596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89125" y="167972"/>
            <a:ext cx="33906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/>
              <a:t>투자와 저축은 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어떻게 </a:t>
            </a:r>
            <a:r>
              <a:rPr lang="ko-KR" altLang="en-US" sz="3200" b="1" dirty="0"/>
              <a:t>다른가요</a:t>
            </a:r>
            <a:r>
              <a:rPr lang="en-US" altLang="ko-KR" sz="3200" b="1" dirty="0"/>
              <a:t>?</a:t>
            </a:r>
            <a:endParaRPr lang="ko-KR" altLang="en-US" sz="3200" b="1" dirty="0"/>
          </a:p>
          <a:p>
            <a:endParaRPr lang="ko-KR" alt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908720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/>
              <a:t>저축은 돈을 은행에</a:t>
            </a:r>
            <a:endParaRPr lang="en-US" altLang="ko-KR" sz="24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/>
              <a:t>모으는 거예요</a:t>
            </a:r>
            <a:r>
              <a:rPr lang="en-US" altLang="ko-KR" sz="2400" b="1" dirty="0" smtClean="0"/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/>
              <a:t>투자는 오르락 내리락 해서 제일 높을 때 파는 것이에요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02700" y="5374314"/>
            <a:ext cx="3281668" cy="574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현우 오빠 말이 맞아요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923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484784"/>
            <a:ext cx="3796232" cy="1301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돈과 관련된 책이라고</a:t>
            </a:r>
            <a:endParaRPr lang="en-US" altLang="ko-KR" sz="2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생각했어요</a:t>
            </a:r>
            <a:endParaRPr lang="ko-KR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071513"/>
            <a:ext cx="4176464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돈을 관리하는 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책이라고 생각했어요 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585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1534" y="1044025"/>
            <a:ext cx="6138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투자와 저축은 </a:t>
            </a:r>
            <a:r>
              <a:rPr lang="ko-KR" altLang="en-US" sz="3200" b="1" dirty="0" smtClean="0">
                <a:solidFill>
                  <a:srgbClr val="00B050"/>
                </a:solidFill>
              </a:rPr>
              <a:t>어떻게 </a:t>
            </a:r>
            <a:r>
              <a:rPr lang="ko-KR" altLang="en-US" sz="3200" b="1" dirty="0">
                <a:solidFill>
                  <a:srgbClr val="00B050"/>
                </a:solidFill>
              </a:rPr>
              <a:t>다른가요</a:t>
            </a:r>
            <a:r>
              <a:rPr lang="en-US" altLang="ko-KR" sz="3200" b="1" dirty="0">
                <a:solidFill>
                  <a:srgbClr val="00B050"/>
                </a:solidFill>
              </a:rPr>
              <a:t>?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204864"/>
            <a:ext cx="534633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err="1" smtClean="0"/>
              <a:t>저축이자</a:t>
            </a:r>
            <a:r>
              <a:rPr lang="ko-KR" altLang="en-US" sz="2800" dirty="0" smtClean="0"/>
              <a:t> 보다 많은 수익률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만기가 정해지지 않아요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손해를 볼 수도 있어요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투자할 수 있는 곳이 다양해요</a:t>
            </a: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자본소득  </a:t>
            </a:r>
            <a:r>
              <a:rPr lang="en-US" altLang="ko-KR" sz="2800" dirty="0" smtClean="0"/>
              <a:t>Capital Income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손해 </a:t>
            </a:r>
            <a:r>
              <a:rPr lang="en-US" altLang="ko-KR" sz="2800" dirty="0" smtClean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4020340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주식 </a:t>
            </a:r>
            <a:r>
              <a:rPr lang="en-US" altLang="ko-KR" sz="6600" b="1" dirty="0" smtClean="0">
                <a:latin typeface="+mn-ea"/>
              </a:rPr>
              <a:t>Stock</a:t>
            </a:r>
            <a:endParaRPr lang="ko-KR" alt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2789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3640956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smtClean="0"/>
              <a:t>저도 아빠한테 들어봤어요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아빠는 담배를 피면서 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주식을 해요</a:t>
            </a:r>
            <a:r>
              <a:rPr lang="en-US" altLang="ko-KR" sz="2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400" b="1" dirty="0" smtClean="0"/>
              <a:t>돈을 관리하는게 </a:t>
            </a:r>
            <a:r>
              <a:rPr lang="ko-KR" altLang="en-US" sz="2400" b="1" dirty="0" err="1" smtClean="0"/>
              <a:t>주식여요</a:t>
            </a:r>
            <a:endParaRPr lang="ko-KR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6771" y="908720"/>
            <a:ext cx="41152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/>
              <a:t>아빠한테 들어봤어요</a:t>
            </a:r>
            <a:r>
              <a:rPr lang="en-US" altLang="ko-KR" sz="2400" b="1" dirty="0" smtClean="0"/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/>
              <a:t>주식은 제일 쌀 때 사고 </a:t>
            </a:r>
            <a:endParaRPr lang="en-US" altLang="ko-KR" sz="24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/>
              <a:t>제일 비쌀 때 파는 것이라고 </a:t>
            </a:r>
            <a:endParaRPr lang="en-US" altLang="ko-KR" sz="24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/>
              <a:t>들었어요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335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1534" y="1044025"/>
            <a:ext cx="3801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00B050"/>
                </a:solidFill>
              </a:rPr>
              <a:t>주식이 무엇인가요</a:t>
            </a:r>
            <a:r>
              <a:rPr lang="en-US" altLang="ko-KR" sz="3200" b="1" dirty="0">
                <a:solidFill>
                  <a:srgbClr val="00B050"/>
                </a:solidFill>
              </a:rPr>
              <a:t>?</a:t>
            </a:r>
            <a:endParaRPr lang="ko-KR" alt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204864"/>
            <a:ext cx="75600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회사를 세울 때 필요한 돈은 어디서 구하나</a:t>
            </a:r>
            <a:r>
              <a:rPr lang="en-US" altLang="ko-KR" sz="2800" dirty="0" smtClean="0"/>
              <a:t>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회사의 주인 주주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주식은 사고 </a:t>
            </a:r>
            <a:r>
              <a:rPr lang="ko-KR" altLang="en-US" sz="2800" dirty="0" err="1" smtClean="0"/>
              <a:t>팔수</a:t>
            </a:r>
            <a:r>
              <a:rPr lang="ko-KR" altLang="en-US" sz="2800" dirty="0" smtClean="0"/>
              <a:t> 있어요</a:t>
            </a:r>
            <a:endParaRPr lang="en-US" altLang="ko-KR" sz="2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800" dirty="0" smtClean="0"/>
              <a:t>주식의 가격은 왜 변할까</a:t>
            </a:r>
            <a:r>
              <a:rPr lang="en-US" altLang="ko-KR" sz="2800" dirty="0" smtClean="0"/>
              <a:t>?</a:t>
            </a: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매도 </a:t>
            </a:r>
            <a:r>
              <a:rPr lang="en-US" altLang="ko-KR" sz="2800" dirty="0" smtClean="0"/>
              <a:t>Sell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매수 </a:t>
            </a:r>
            <a:r>
              <a:rPr lang="en-US" altLang="ko-KR" sz="2800" dirty="0" smtClean="0"/>
              <a:t>Buy</a:t>
            </a:r>
          </a:p>
        </p:txBody>
      </p:sp>
    </p:spTree>
    <p:extLst>
      <p:ext uri="{BB962C8B-B14F-4D97-AF65-F5344CB8AC3E}">
        <p14:creationId xmlns:p14="http://schemas.microsoft.com/office/powerpoint/2010/main" val="2235445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신용점수 </a:t>
            </a:r>
            <a:r>
              <a:rPr lang="en-US" altLang="ko-KR" sz="6600" b="1" dirty="0" smtClean="0">
                <a:latin typeface="+mn-ea"/>
              </a:rPr>
              <a:t>Credit</a:t>
            </a:r>
            <a:endParaRPr lang="ko-KR" alt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78882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4479503"/>
            <a:ext cx="396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칭찬 </a:t>
            </a:r>
            <a:r>
              <a:rPr lang="ko-KR" altLang="en-US" sz="2400" b="1" dirty="0" err="1" smtClean="0"/>
              <a:t>크레딧을</a:t>
            </a:r>
            <a:r>
              <a:rPr lang="ko-KR" altLang="en-US" sz="2400" b="1" dirty="0" smtClean="0"/>
              <a:t> 들어봤어요</a:t>
            </a:r>
            <a:r>
              <a:rPr lang="en-US" altLang="ko-KR" sz="2400" b="1" dirty="0" smtClean="0"/>
              <a:t>. </a:t>
            </a:r>
            <a:endParaRPr lang="ko-KR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093" y="1579957"/>
            <a:ext cx="2755883" cy="1128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/>
              <a:t>게임에서 들었어요</a:t>
            </a:r>
            <a:endParaRPr lang="en-US" altLang="ko-KR" sz="2400" b="1" dirty="0"/>
          </a:p>
          <a:p>
            <a:pPr algn="r">
              <a:lnSpc>
                <a:spcPct val="150000"/>
              </a:lnSpc>
            </a:pPr>
            <a:r>
              <a:rPr lang="ko-KR" altLang="en-US" sz="2400" b="1" dirty="0" err="1" smtClean="0"/>
              <a:t>크레딧이</a:t>
            </a:r>
            <a:r>
              <a:rPr lang="ko-KR" altLang="en-US" sz="2400" b="1" dirty="0" smtClean="0"/>
              <a:t> 쌓여요</a:t>
            </a:r>
            <a:r>
              <a:rPr lang="en-US" altLang="ko-KR" sz="2400" b="1" dirty="0" smtClean="0"/>
              <a:t>.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59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 smtClean="0">
                <a:latin typeface="+mn-ea"/>
              </a:rPr>
              <a:t>환율 </a:t>
            </a:r>
            <a:r>
              <a:rPr lang="en-US" altLang="ko-KR" sz="6600" b="1" dirty="0" smtClean="0">
                <a:latin typeface="+mn-ea"/>
              </a:rPr>
              <a:t>Exchange Rate</a:t>
            </a:r>
            <a:endParaRPr lang="ko-KR" alt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59008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3823786" cy="168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400" b="1" dirty="0" smtClean="0"/>
              <a:t>우리나라 돈과 </a:t>
            </a:r>
            <a:endParaRPr lang="en-US" altLang="ko-KR" sz="24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400" b="1" dirty="0" smtClean="0"/>
              <a:t>다른 나라 돈을 </a:t>
            </a:r>
            <a:endParaRPr lang="en-US" altLang="ko-KR" sz="24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400" b="1" dirty="0" err="1" smtClean="0"/>
              <a:t>바꾸는거예요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05556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몰라요</a:t>
            </a:r>
            <a:r>
              <a:rPr lang="en-US" altLang="ko-KR" sz="2400" b="1" dirty="0" smtClean="0"/>
              <a:t>.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881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3" y="0"/>
            <a:ext cx="7260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23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592000" cy="638132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7" y="260648"/>
            <a:ext cx="4506869" cy="63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19094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latin typeface="+mn-ea"/>
              </a:rPr>
              <a:t>2024      9     7     </a:t>
            </a:r>
            <a:r>
              <a:rPr lang="ko-KR" altLang="en-US" sz="1100" b="1" dirty="0" smtClean="0">
                <a:latin typeface="+mn-ea"/>
              </a:rPr>
              <a:t>토     </a:t>
            </a:r>
            <a:endParaRPr lang="ko-KR" altLang="en-US" sz="1100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791126"/>
            <a:ext cx="252184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+mn-ea"/>
              </a:rPr>
              <a:t>나도 </a:t>
            </a:r>
            <a:r>
              <a:rPr lang="ko-KR" altLang="en-US" sz="1100" b="1" dirty="0" err="1" smtClean="0">
                <a:latin typeface="+mn-ea"/>
              </a:rPr>
              <a:t>세금내는</a:t>
            </a:r>
            <a:r>
              <a:rPr lang="ko-KR" altLang="en-US" sz="1100" b="1" dirty="0" smtClean="0">
                <a:latin typeface="+mn-ea"/>
              </a:rPr>
              <a:t> 아이가 </a:t>
            </a:r>
            <a:r>
              <a:rPr lang="ko-KR" altLang="en-US" sz="1100" b="1" dirty="0" err="1" smtClean="0">
                <a:latin typeface="+mn-ea"/>
              </a:rPr>
              <a:t>될래요</a:t>
            </a:r>
            <a:endParaRPr lang="en-US" altLang="ko-KR" sz="11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err="1" smtClean="0">
                <a:latin typeface="+mn-ea"/>
              </a:rPr>
              <a:t>옥효진</a:t>
            </a:r>
            <a:r>
              <a:rPr lang="ko-KR" altLang="en-US" sz="1100" b="1" dirty="0" smtClean="0">
                <a:latin typeface="+mn-ea"/>
              </a:rPr>
              <a:t>                              </a:t>
            </a:r>
            <a:r>
              <a:rPr lang="ko-KR" altLang="en-US" sz="1100" b="1" dirty="0" err="1" smtClean="0">
                <a:latin typeface="+mn-ea"/>
              </a:rPr>
              <a:t>서정혜</a:t>
            </a:r>
            <a:endParaRPr lang="en-US" altLang="ko-KR" sz="11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latin typeface="+mn-ea"/>
              </a:rPr>
              <a:t> </a:t>
            </a:r>
            <a:r>
              <a:rPr lang="en-US" altLang="ko-KR" sz="1100" b="1" dirty="0" smtClean="0">
                <a:latin typeface="+mn-ea"/>
              </a:rPr>
              <a:t>                                  </a:t>
            </a:r>
            <a:r>
              <a:rPr lang="ko-KR" altLang="en-US" sz="1100" b="1" dirty="0" smtClean="0">
                <a:latin typeface="+mn-ea"/>
              </a:rPr>
              <a:t>재미있음</a:t>
            </a:r>
            <a:endParaRPr lang="ko-KR" altLang="en-US" sz="1100" b="1" dirty="0">
              <a:latin typeface="+mn-ea"/>
            </a:endParaRPr>
          </a:p>
        </p:txBody>
      </p:sp>
      <p:sp>
        <p:nvSpPr>
          <p:cNvPr id="7" name="포인트가 5개인 별 6"/>
          <p:cNvSpPr/>
          <p:nvPr/>
        </p:nvSpPr>
        <p:spPr>
          <a:xfrm>
            <a:off x="835540" y="1340768"/>
            <a:ext cx="136060" cy="13606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포인트가 5개인 별 7"/>
          <p:cNvSpPr/>
          <p:nvPr/>
        </p:nvSpPr>
        <p:spPr>
          <a:xfrm>
            <a:off x="1051564" y="1340768"/>
            <a:ext cx="136060" cy="13606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포인트가 5개인 별 8"/>
          <p:cNvSpPr/>
          <p:nvPr/>
        </p:nvSpPr>
        <p:spPr>
          <a:xfrm>
            <a:off x="1267588" y="1340768"/>
            <a:ext cx="136060" cy="13606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2132856"/>
            <a:ext cx="391806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+mn-ea"/>
              </a:rPr>
              <a:t>돈에 대한 이야기가 펼쳐질 것이라는 생각이 들었다</a:t>
            </a:r>
            <a:r>
              <a:rPr lang="en-US" altLang="ko-KR" sz="1100" b="1" dirty="0" smtClean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latin typeface="+mn-ea"/>
              </a:rPr>
              <a:t>돈이 왜 만들어졌는지 어떻게 사용하는지에 관한 이야기 등</a:t>
            </a:r>
            <a:endParaRPr lang="en-US" altLang="ko-KR" sz="1100" b="1" dirty="0" smtClean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948" y="3332892"/>
            <a:ext cx="2704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은행에서는 이자를 얼마나 주나요</a:t>
            </a:r>
            <a:r>
              <a:rPr lang="en-US" altLang="ko-KR" sz="1100" b="1" dirty="0" smtClean="0">
                <a:latin typeface="+mn-ea"/>
              </a:rPr>
              <a:t>?</a:t>
            </a:r>
            <a:endParaRPr lang="en-US" altLang="ko-KR" sz="11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돈의 단위는 나라마다 어떻게 다른가요</a:t>
            </a:r>
            <a:r>
              <a:rPr lang="en-US" altLang="ko-KR" sz="1100" b="1" dirty="0" smtClean="0">
                <a:latin typeface="+mn-ea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4891807"/>
            <a:ext cx="27045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은행에서는 이자를 얼마나 주나요</a:t>
            </a:r>
            <a:r>
              <a:rPr lang="en-US" altLang="ko-KR" sz="1100" b="1" dirty="0" smtClean="0">
                <a:latin typeface="+mn-ea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맡긴 돈의 양과 기간에 따라 줘요</a:t>
            </a:r>
            <a:r>
              <a:rPr lang="en-US" altLang="ko-KR" sz="1100" b="1" dirty="0" smtClean="0">
                <a:latin typeface="+mn-ea"/>
              </a:rPr>
              <a:t>.</a:t>
            </a:r>
            <a:endParaRPr lang="en-US" altLang="ko-KR" sz="11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돈의 단위는 나라마다 어떻게 다른가요</a:t>
            </a:r>
            <a:r>
              <a:rPr lang="en-US" altLang="ko-KR" sz="1100" b="1" dirty="0" smtClean="0">
                <a:latin typeface="+mn-ea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원</a:t>
            </a:r>
            <a:r>
              <a:rPr lang="en-US" altLang="ko-KR" sz="1100" b="1" dirty="0" smtClean="0">
                <a:latin typeface="+mn-ea"/>
              </a:rPr>
              <a:t>, </a:t>
            </a:r>
            <a:r>
              <a:rPr lang="ko-KR" altLang="en-US" sz="1100" b="1" dirty="0" smtClean="0">
                <a:latin typeface="+mn-ea"/>
              </a:rPr>
              <a:t>달러</a:t>
            </a:r>
            <a:r>
              <a:rPr lang="en-US" altLang="ko-KR" sz="1100" b="1" dirty="0" smtClean="0">
                <a:latin typeface="+mn-ea"/>
              </a:rPr>
              <a:t>, </a:t>
            </a:r>
            <a:r>
              <a:rPr lang="ko-KR" altLang="en-US" sz="1100" b="1" dirty="0" smtClean="0">
                <a:latin typeface="+mn-ea"/>
              </a:rPr>
              <a:t>엔 나라마다 달라요</a:t>
            </a:r>
            <a:endParaRPr lang="en-US" altLang="ko-KR" sz="1100" b="1" dirty="0" smtClean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1052736"/>
            <a:ext cx="1976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100" b="1" dirty="0" err="1" smtClean="0">
                <a:latin typeface="+mn-ea"/>
              </a:rPr>
              <a:t>신용점수가</a:t>
            </a:r>
            <a:r>
              <a:rPr lang="ko-KR" altLang="en-US" sz="1100" b="1" dirty="0" smtClean="0">
                <a:latin typeface="+mn-ea"/>
              </a:rPr>
              <a:t> 낮고</a:t>
            </a:r>
            <a:endParaRPr lang="en-US" altLang="ko-KR" sz="11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100" b="1" dirty="0" err="1" smtClean="0">
                <a:latin typeface="+mn-ea"/>
              </a:rPr>
              <a:t>신용점수가</a:t>
            </a:r>
            <a:r>
              <a:rPr lang="ko-KR" altLang="en-US" sz="1100" b="1" dirty="0" smtClean="0">
                <a:latin typeface="+mn-ea"/>
              </a:rPr>
              <a:t> 높기 때문입니다</a:t>
            </a:r>
            <a:endParaRPr lang="en-US" altLang="ko-KR" sz="1100" b="1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5285" y="2043862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신  용   점   수</a:t>
            </a:r>
            <a:endParaRPr lang="en-US" altLang="ko-KR" sz="1100" b="1" dirty="0" smtClean="0"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2564904"/>
            <a:ext cx="2217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100" b="1" smtClean="0">
                <a:latin typeface="+mn-ea"/>
              </a:rPr>
              <a:t>친구들이 돈과 장난감을 빌려 줄</a:t>
            </a:r>
            <a:endParaRPr lang="en-US" altLang="ko-KR" sz="1100" b="1" dirty="0" smtClean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8064" y="3933056"/>
            <a:ext cx="137088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정현우</a:t>
            </a:r>
            <a:endParaRPr lang="en-US" altLang="ko-KR" sz="11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100" b="1" dirty="0" smtClean="0">
                <a:latin typeface="+mn-ea"/>
              </a:rPr>
              <a:t>   850</a:t>
            </a:r>
          </a:p>
          <a:p>
            <a:pPr>
              <a:lnSpc>
                <a:spcPct val="200000"/>
              </a:lnSpc>
            </a:pPr>
            <a:endParaRPr lang="en-US" altLang="ko-KR" sz="11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방 청소를 잘 하지 </a:t>
            </a:r>
            <a:endParaRPr lang="en-US" altLang="ko-KR" sz="11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않기 때문이에요</a:t>
            </a:r>
            <a:r>
              <a:rPr lang="en-US" altLang="ko-KR" sz="1100" b="1" dirty="0" smtClean="0">
                <a:latin typeface="+mn-ea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9544" y="4380200"/>
            <a:ext cx="141256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숙제를 빼먹지 않고</a:t>
            </a:r>
            <a:endParaRPr lang="en-US" altLang="ko-KR" sz="11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100" b="1" dirty="0" smtClean="0">
                <a:latin typeface="+mn-ea"/>
              </a:rPr>
              <a:t>꼬박꼬박 하는 것</a:t>
            </a:r>
            <a:r>
              <a:rPr lang="en-US" altLang="ko-KR" sz="1100" b="1" dirty="0" smtClean="0">
                <a:latin typeface="+mn-e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554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416560"/>
            <a:ext cx="473481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1</a:t>
            </a:r>
            <a:r>
              <a:rPr lang="ko-KR" altLang="en-US" b="1" dirty="0"/>
              <a:t>장</a:t>
            </a:r>
            <a:r>
              <a:rPr lang="en-US" altLang="ko-KR" b="1" dirty="0"/>
              <a:t>. </a:t>
            </a:r>
            <a:r>
              <a:rPr lang="ko-KR" altLang="en-US" b="1" dirty="0"/>
              <a:t>오늘부터 돈과 친해져 볼까</a:t>
            </a:r>
            <a:r>
              <a:rPr lang="en-US" altLang="ko-KR" b="1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숫자를 잘 읽는 방법</a:t>
            </a:r>
            <a:br>
              <a:rPr lang="ko-KR" altLang="en-US" dirty="0"/>
            </a:br>
            <a:r>
              <a:rPr lang="ko-KR" altLang="en-US" dirty="0"/>
              <a:t>숫자의 조작을 막는 방법</a:t>
            </a:r>
            <a:br>
              <a:rPr lang="ko-KR" altLang="en-US" dirty="0"/>
            </a:br>
            <a:r>
              <a:rPr lang="ko-KR" altLang="en-US" dirty="0"/>
              <a:t>화폐는 왜 </a:t>
            </a:r>
            <a:r>
              <a:rPr lang="ko-KR" altLang="en-US" dirty="0" err="1"/>
              <a:t>생겨났나요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동전은 왜 없애지 못하나요</a:t>
            </a:r>
            <a:r>
              <a:rPr lang="en-US" altLang="ko-KR" dirty="0" smtClean="0"/>
              <a:t>?</a:t>
            </a: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 smtClean="0"/>
              <a:t>2</a:t>
            </a:r>
            <a:r>
              <a:rPr lang="ko-KR" altLang="en-US" b="1" dirty="0"/>
              <a:t>장</a:t>
            </a:r>
            <a:r>
              <a:rPr lang="en-US" altLang="ko-KR" b="1" dirty="0"/>
              <a:t>. </a:t>
            </a:r>
            <a:r>
              <a:rPr lang="ko-KR" altLang="en-US" b="1" dirty="0"/>
              <a:t>내 용돈은 다 어디로 갔을까</a:t>
            </a:r>
            <a:r>
              <a:rPr lang="en-US" altLang="ko-KR" b="1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은행은 왜 이자를 주나요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이자는 얼마를 주나요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저축의 종류에는 어떤 것들이 있을까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무조건 저축을 많이 하면 좋을까요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은행이 망하면 어떻게 하지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416560"/>
            <a:ext cx="4536504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/>
              <a:t>3</a:t>
            </a:r>
            <a:r>
              <a:rPr lang="ko-KR" altLang="en-US" b="1" dirty="0"/>
              <a:t>장</a:t>
            </a:r>
            <a:r>
              <a:rPr lang="en-US" altLang="ko-KR" b="1" dirty="0"/>
              <a:t>. </a:t>
            </a:r>
            <a:r>
              <a:rPr lang="ko-KR" altLang="en-US" b="1" dirty="0"/>
              <a:t>나도 세금 내는 아이가 </a:t>
            </a:r>
            <a:r>
              <a:rPr lang="ko-KR" altLang="en-US" b="1" dirty="0" err="1"/>
              <a:t>될래요</a:t>
            </a:r>
            <a:r>
              <a:rPr lang="en-US" altLang="ko-KR" b="1" dirty="0"/>
              <a:t>!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일을 하고 돈을 받아요</a:t>
            </a:r>
            <a:br>
              <a:rPr lang="ko-KR" altLang="en-US" dirty="0"/>
            </a:br>
            <a:r>
              <a:rPr lang="ko-KR" altLang="en-US" dirty="0"/>
              <a:t>사업을 해서 돈을 벌어요</a:t>
            </a:r>
            <a:br>
              <a:rPr lang="ko-KR" altLang="en-US" dirty="0"/>
            </a:br>
            <a:r>
              <a:rPr lang="ko-KR" altLang="en-US" dirty="0"/>
              <a:t>보험이 뭐예요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/>
              <a:t>4</a:t>
            </a:r>
            <a:r>
              <a:rPr lang="ko-KR" altLang="en-US" dirty="0" err="1"/>
              <a:t>대보험이</a:t>
            </a:r>
            <a:r>
              <a:rPr lang="ko-KR" altLang="en-US" dirty="0"/>
              <a:t> 뭐예요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세금이란 무엇일까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세금에는 어떤 종류가 있을까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1" dirty="0"/>
              <a:t>4</a:t>
            </a:r>
            <a:r>
              <a:rPr lang="ko-KR" altLang="en-US" b="1" dirty="0"/>
              <a:t>장</a:t>
            </a:r>
            <a:r>
              <a:rPr lang="en-US" altLang="ko-KR" b="1" dirty="0"/>
              <a:t>. </a:t>
            </a:r>
            <a:r>
              <a:rPr lang="ko-KR" altLang="en-US" b="1" dirty="0"/>
              <a:t>오르락내리락 투자가 궁금해요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투자와 저축은 어떻게 다른가요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주식이 무엇인가요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신용 점수 제도가 뭐예요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신용 점수가 높으면 뭐가 좋을까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환율이 뭐예요</a:t>
            </a:r>
            <a:r>
              <a:rPr lang="en-US" altLang="ko-KR" dirty="0"/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환율이 높아지면 뭐가 좋아요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703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385462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b="1" dirty="0" smtClean="0">
                <a:latin typeface="+mn-ea"/>
              </a:rPr>
              <a:t>배운 점 </a:t>
            </a:r>
            <a:endParaRPr lang="en-US" altLang="ko-KR" sz="6600" b="1" dirty="0" smtClean="0">
              <a:latin typeface="+mn-ea"/>
            </a:endParaRPr>
          </a:p>
          <a:p>
            <a:r>
              <a:rPr lang="en-US" altLang="ko-KR" sz="6600" b="1" dirty="0" smtClean="0">
                <a:latin typeface="+mn-ea"/>
              </a:rPr>
              <a:t>What I Learned</a:t>
            </a:r>
            <a:endParaRPr lang="ko-KR" altLang="en-US" sz="6600" b="1" dirty="0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2348880"/>
            <a:ext cx="1979712" cy="21073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1727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3906" y="2532960"/>
            <a:ext cx="4564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돈에 대해 알 수 있어서 좋았고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어른이 되었을 때 알아야 하는 내용을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미리 알 수 있어 좋았다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그런데 나중에 필요한 건데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왜 지금 알아야 하는지 모르겠다</a:t>
            </a:r>
            <a:r>
              <a:rPr lang="en-US" altLang="ko-KR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어른이 되었을 때 지금 이야기를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잊어버릴 확률이 높아서 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나중에 다시 공부해야겠다</a:t>
            </a:r>
            <a:r>
              <a:rPr lang="en-US" altLang="ko-KR" b="1" dirty="0" smtClean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124744"/>
            <a:ext cx="42867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b="1" dirty="0" smtClean="0"/>
              <a:t>한 번씩 들어봤던 건데</a:t>
            </a:r>
            <a:endParaRPr lang="en-US" altLang="ko-KR" b="1" dirty="0" smtClean="0"/>
          </a:p>
          <a:p>
            <a:pPr algn="r">
              <a:lnSpc>
                <a:spcPct val="150000"/>
              </a:lnSpc>
            </a:pPr>
            <a:r>
              <a:rPr lang="ko-KR" altLang="en-US" b="1" dirty="0" smtClean="0"/>
              <a:t>다시 공부해서 재미있었다</a:t>
            </a:r>
            <a:r>
              <a:rPr lang="en-US" altLang="ko-KR" b="1" dirty="0" smtClean="0"/>
              <a:t>.</a:t>
            </a:r>
          </a:p>
          <a:p>
            <a:pPr algn="r">
              <a:lnSpc>
                <a:spcPct val="150000"/>
              </a:lnSpc>
            </a:pPr>
            <a:r>
              <a:rPr lang="ko-KR" altLang="en-US" b="1" dirty="0" smtClean="0"/>
              <a:t>부분 부분으로 알던 내용을 전체적으로 </a:t>
            </a:r>
            <a:endParaRPr lang="en-US" altLang="ko-KR" b="1" dirty="0" smtClean="0"/>
          </a:p>
          <a:p>
            <a:pPr algn="r">
              <a:lnSpc>
                <a:spcPct val="150000"/>
              </a:lnSpc>
            </a:pPr>
            <a:r>
              <a:rPr lang="ko-KR" altLang="en-US" b="1" dirty="0" smtClean="0"/>
              <a:t>다루어서 유익한 시간이었다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355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err="1" smtClean="0">
                <a:latin typeface="+mn-ea"/>
              </a:rPr>
              <a:t>현우엄마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dirty="0" err="1" smtClean="0">
                <a:latin typeface="+mn-ea"/>
              </a:rPr>
              <a:t>유주엄마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77725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/>
              <a:t>아이와 함께 책을 읽으며 저의 금융지식이 부족함을 깨닫는 시간이었습니다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왜 그렇게 하는지 모르는 채 그냥 하던 경제 활동들의 원리를 이해할 수 있었고 우리 어린이들이 생각보다 경제관념이 좋아 놀랐습니다</a:t>
            </a:r>
            <a:r>
              <a:rPr lang="en-US" altLang="ko-KR" sz="1600" dirty="0" smtClean="0"/>
              <a:t>.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또 책을 읽으며 이렇게 체계적으로 이야기 해본 적이 없었는데 서로 이야기하며 책을 읽으니 책 내용을 더 잘 이해할 수 있어 소중한 시간이었습니다</a:t>
            </a:r>
            <a:r>
              <a:rPr lang="en-US" altLang="ko-KR" sz="1600" dirty="0" smtClean="0"/>
              <a:t>. 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0" b="10600"/>
          <a:stretch>
            <a:fillRect/>
          </a:stretch>
        </p:blipFill>
        <p:spPr>
          <a:xfrm>
            <a:off x="1026000" y="4221088"/>
            <a:ext cx="2520000" cy="2520001"/>
          </a:xfrm>
          <a:custGeom>
            <a:avLst/>
            <a:gdLst>
              <a:gd name="connsiteX0" fmla="*/ 1500188 w 3000375"/>
              <a:gd name="connsiteY0" fmla="*/ 0 h 3000376"/>
              <a:gd name="connsiteX1" fmla="*/ 2992631 w 3000375"/>
              <a:gd name="connsiteY1" fmla="*/ 1346802 h 3000376"/>
              <a:gd name="connsiteX2" fmla="*/ 3000375 w 3000375"/>
              <a:gd name="connsiteY2" fmla="*/ 1500168 h 3000376"/>
              <a:gd name="connsiteX3" fmla="*/ 3000375 w 3000375"/>
              <a:gd name="connsiteY3" fmla="*/ 1500208 h 3000376"/>
              <a:gd name="connsiteX4" fmla="*/ 2992631 w 3000375"/>
              <a:gd name="connsiteY4" fmla="*/ 1653574 h 3000376"/>
              <a:gd name="connsiteX5" fmla="*/ 1500188 w 3000375"/>
              <a:gd name="connsiteY5" fmla="*/ 3000376 h 3000376"/>
              <a:gd name="connsiteX6" fmla="*/ 0 w 3000375"/>
              <a:gd name="connsiteY6" fmla="*/ 1500188 h 3000376"/>
              <a:gd name="connsiteX7" fmla="*/ 1500188 w 3000375"/>
              <a:gd name="connsiteY7" fmla="*/ 0 h 300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0375" h="3000376">
                <a:moveTo>
                  <a:pt x="1500188" y="0"/>
                </a:moveTo>
                <a:cubicBezTo>
                  <a:pt x="2276936" y="0"/>
                  <a:pt x="2915806" y="590324"/>
                  <a:pt x="2992631" y="1346802"/>
                </a:cubicBezTo>
                <a:lnTo>
                  <a:pt x="3000375" y="1500168"/>
                </a:lnTo>
                <a:lnTo>
                  <a:pt x="3000375" y="1500208"/>
                </a:lnTo>
                <a:lnTo>
                  <a:pt x="2992631" y="1653574"/>
                </a:lnTo>
                <a:cubicBezTo>
                  <a:pt x="2915806" y="2410053"/>
                  <a:pt x="2276936" y="3000376"/>
                  <a:pt x="1500188" y="3000376"/>
                </a:cubicBezTo>
                <a:cubicBezTo>
                  <a:pt x="671657" y="3000376"/>
                  <a:pt x="0" y="2328719"/>
                  <a:pt x="0" y="1500188"/>
                </a:cubicBezTo>
                <a:cubicBezTo>
                  <a:pt x="0" y="671657"/>
                  <a:pt x="671657" y="0"/>
                  <a:pt x="1500188" y="0"/>
                </a:cubicBezTo>
                <a:close/>
              </a:path>
            </a:pathLst>
          </a:cu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011" r="7079" b="1480"/>
          <a:stretch>
            <a:fillRect/>
          </a:stretch>
        </p:blipFill>
        <p:spPr>
          <a:xfrm>
            <a:off x="5605362" y="260648"/>
            <a:ext cx="2520000" cy="2520000"/>
          </a:xfrm>
          <a:custGeom>
            <a:avLst/>
            <a:gdLst>
              <a:gd name="connsiteX0" fmla="*/ 1728192 w 3456384"/>
              <a:gd name="connsiteY0" fmla="*/ 0 h 3456384"/>
              <a:gd name="connsiteX1" fmla="*/ 3456384 w 3456384"/>
              <a:gd name="connsiteY1" fmla="*/ 1728192 h 3456384"/>
              <a:gd name="connsiteX2" fmla="*/ 1728192 w 3456384"/>
              <a:gd name="connsiteY2" fmla="*/ 3456384 h 3456384"/>
              <a:gd name="connsiteX3" fmla="*/ 0 w 3456384"/>
              <a:gd name="connsiteY3" fmla="*/ 1728192 h 3456384"/>
              <a:gd name="connsiteX4" fmla="*/ 1728192 w 3456384"/>
              <a:gd name="connsiteY4" fmla="*/ 0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384" h="3456384">
                <a:moveTo>
                  <a:pt x="1728192" y="0"/>
                </a:moveTo>
                <a:cubicBezTo>
                  <a:pt x="2682646" y="0"/>
                  <a:pt x="3456384" y="773738"/>
                  <a:pt x="3456384" y="1728192"/>
                </a:cubicBezTo>
                <a:cubicBezTo>
                  <a:pt x="3456384" y="2682646"/>
                  <a:pt x="2682646" y="3456384"/>
                  <a:pt x="1728192" y="3456384"/>
                </a:cubicBezTo>
                <a:cubicBezTo>
                  <a:pt x="773738" y="3456384"/>
                  <a:pt x="0" y="2682646"/>
                  <a:pt x="0" y="1728192"/>
                </a:cubicBezTo>
                <a:cubicBezTo>
                  <a:pt x="0" y="773738"/>
                  <a:pt x="773738" y="0"/>
                  <a:pt x="1728192" y="0"/>
                </a:cubicBez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4644008" y="3068960"/>
            <a:ext cx="4392488" cy="263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/>
              <a:t>아이가 커가면서 세상을 살아가는데 도움이 되는 개념들을 함께 얘기해 볼 수 있는 기회를 만들어 주셔서 감사 드립니다</a:t>
            </a:r>
            <a:r>
              <a:rPr lang="en-US" altLang="ko-KR" sz="1600" dirty="0"/>
              <a:t>. 4</a:t>
            </a:r>
            <a:r>
              <a:rPr lang="ko-KR" altLang="en-US" sz="1600" dirty="0"/>
              <a:t>학년이 되며 생활 면에서 독립적인 습관을 기를 수 있도록 </a:t>
            </a:r>
            <a:r>
              <a:rPr lang="ko-KR" altLang="en-US" sz="1600" dirty="0" err="1"/>
              <a:t>신경쓰고</a:t>
            </a:r>
            <a:r>
              <a:rPr lang="ko-KR" altLang="en-US" sz="1600" dirty="0"/>
              <a:t> 있는데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유주가</a:t>
            </a:r>
            <a:r>
              <a:rPr lang="ko-KR" altLang="en-US" sz="1600" dirty="0"/>
              <a:t> 앞으로 돈에 대해서도 밝고 건강하며 독립적인 사람으로 커 갈 수 있다면 좋겠습니다</a:t>
            </a:r>
            <a:r>
              <a:rPr lang="en-US" altLang="ko-KR" sz="1600" dirty="0"/>
              <a:t>.  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23836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556792"/>
            <a:ext cx="621676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/>
              <a:t>1</a:t>
            </a:r>
            <a:r>
              <a:rPr lang="ko-KR" altLang="en-US" sz="3200" b="1" dirty="0"/>
              <a:t>장</a:t>
            </a:r>
            <a:r>
              <a:rPr lang="en-US" altLang="ko-KR" sz="3200" b="1" dirty="0"/>
              <a:t>. </a:t>
            </a:r>
            <a:r>
              <a:rPr lang="ko-KR" altLang="en-US" sz="3200" b="1" dirty="0"/>
              <a:t>오늘부터 </a:t>
            </a:r>
            <a:r>
              <a:rPr lang="ko-KR" altLang="en-US" sz="3200" b="1" dirty="0">
                <a:solidFill>
                  <a:srgbClr val="00B050"/>
                </a:solidFill>
              </a:rPr>
              <a:t>돈</a:t>
            </a:r>
            <a:r>
              <a:rPr lang="ko-KR" altLang="en-US" sz="3200" b="1" dirty="0"/>
              <a:t>과 친해져 볼까</a:t>
            </a:r>
            <a:r>
              <a:rPr lang="en-US" altLang="ko-KR" sz="3200" b="1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숫자를 </a:t>
            </a:r>
            <a:r>
              <a:rPr lang="ko-KR" altLang="en-US" sz="3200" dirty="0"/>
              <a:t>잘 읽는 방법</a:t>
            </a:r>
            <a:br>
              <a:rPr lang="ko-KR" altLang="en-US" sz="3200" dirty="0"/>
            </a:br>
            <a:r>
              <a:rPr lang="ko-KR" altLang="en-US" sz="3200" dirty="0" smtClean="0"/>
              <a:t>      숫자의 </a:t>
            </a:r>
            <a:r>
              <a:rPr lang="ko-KR" altLang="en-US" sz="3200" dirty="0"/>
              <a:t>조작을 막는 방법</a:t>
            </a:r>
            <a:br>
              <a:rPr lang="ko-KR" altLang="en-US" sz="3200" dirty="0"/>
            </a:br>
            <a:r>
              <a:rPr lang="ko-KR" altLang="en-US" sz="3200" dirty="0" smtClean="0"/>
              <a:t>      화폐는 </a:t>
            </a:r>
            <a:r>
              <a:rPr lang="ko-KR" altLang="en-US" sz="3200" dirty="0"/>
              <a:t>왜 </a:t>
            </a:r>
            <a:r>
              <a:rPr lang="ko-KR" altLang="en-US" sz="3200" dirty="0" err="1"/>
              <a:t>생겨났나요</a:t>
            </a:r>
            <a:r>
              <a:rPr lang="en-US" altLang="ko-KR" sz="3200" dirty="0"/>
              <a:t>?</a:t>
            </a:r>
            <a:r>
              <a:rPr lang="ko-KR" altLang="en-US" sz="3200" dirty="0"/>
              <a:t/>
            </a:r>
            <a:br>
              <a:rPr lang="ko-KR" altLang="en-US" sz="3200" dirty="0"/>
            </a:br>
            <a:r>
              <a:rPr lang="ko-KR" altLang="en-US" sz="3200" dirty="0" smtClean="0"/>
              <a:t>      동전은 </a:t>
            </a:r>
            <a:r>
              <a:rPr lang="ko-KR" altLang="en-US" sz="3200" dirty="0"/>
              <a:t>왜 없애지 못하나요</a:t>
            </a:r>
            <a:r>
              <a:rPr lang="en-US" altLang="ko-KR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396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00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현우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9362" y="5961280"/>
            <a:ext cx="4572000" cy="8967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b="1" smtClean="0">
                <a:latin typeface="+mn-ea"/>
              </a:rPr>
              <a:t>유주</a:t>
            </a:r>
            <a:endParaRPr lang="en-US" altLang="ko-KR" sz="4000" b="1" dirty="0" smtClean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4032448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돈의 탄생을 </a:t>
            </a:r>
            <a:endParaRPr lang="en-US" altLang="ko-KR" sz="2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2800" b="1" dirty="0" smtClean="0"/>
              <a:t>이야기 할 것 같아요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071513"/>
            <a:ext cx="3456384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무슨 내용인지 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ko-KR" altLang="en-US" sz="2800" b="1" dirty="0" smtClean="0"/>
              <a:t>모르겠어요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14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b="1" dirty="0">
                <a:latin typeface="+mn-ea"/>
              </a:rPr>
              <a:t>돈</a:t>
            </a:r>
            <a:r>
              <a:rPr lang="ko-KR" altLang="en-US" sz="6600" b="1" dirty="0" smtClean="0">
                <a:latin typeface="+mn-ea"/>
              </a:rPr>
              <a:t> </a:t>
            </a:r>
            <a:r>
              <a:rPr lang="en-US" altLang="ko-KR" sz="6600" b="1" dirty="0" smtClean="0">
                <a:latin typeface="+mn-ea"/>
              </a:rPr>
              <a:t>Money</a:t>
            </a:r>
            <a:endParaRPr lang="ko-KR" altLang="en-US" sz="6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489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1312</Words>
  <Application>Microsoft Office PowerPoint</Application>
  <PresentationFormat>화면 슬라이드 쇼(4:3)</PresentationFormat>
  <Paragraphs>312</Paragraphs>
  <Slides>62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62</vt:i4>
      </vt:variant>
    </vt:vector>
  </HeadingPairs>
  <TitlesOfParts>
    <vt:vector size="6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이화여자대학교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최정아</dc:creator>
  <cp:lastModifiedBy>최정아</cp:lastModifiedBy>
  <cp:revision>115</cp:revision>
  <dcterms:created xsi:type="dcterms:W3CDTF">2011-03-07T11:41:32Z</dcterms:created>
  <dcterms:modified xsi:type="dcterms:W3CDTF">2024-09-08T12:24:42Z</dcterms:modified>
</cp:coreProperties>
</file>