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GangwonEduPower"/>
      <p:regular r:id="rId17"/>
    </p:embeddedFont>
    <p:embeddedFont>
      <p:font typeface="THEDodamB"/>
      <p:regular r:id="rId18"/>
    </p:embeddedFont>
    <p:embeddedFont>
      <p:font typeface="Hakgyoansim Wooju R"/>
      <p:regular r:id="rId19"/>
    </p:embeddedFont>
    <p:embeddedFont>
      <p:font typeface="Anek Bangla Expanded ExtraBold"/>
      <p:bold r:id="rId20"/>
    </p:embeddedFont>
    <p:embeddedFont>
      <p:font typeface="Hakgyoansim Jeomsimsigan B"/>
      <p:bold r:id="rId21"/>
    </p:embeddedFont>
    <p:embeddedFont>
      <p:font typeface="Hakgyoansim Bunpil R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.fntdata" Type="http://schemas.openxmlformats.org/officeDocument/2006/relationships/font"/><Relationship Id="rId18" Target="fonts/font2.fntdata" Type="http://schemas.openxmlformats.org/officeDocument/2006/relationships/font"/><Relationship Id="rId19" Target="fonts/font3.fntdata" Type="http://schemas.openxmlformats.org/officeDocument/2006/relationships/font"/><Relationship Id="rId2" Target="presProps.xml" Type="http://schemas.openxmlformats.org/officeDocument/2006/relationships/presProps"/><Relationship Id="rId20" Target="fonts/font4.fntdata" Type="http://schemas.openxmlformats.org/officeDocument/2006/relationships/font"/><Relationship Id="rId21" Target="fonts/font5.fntdata" Type="http://schemas.openxmlformats.org/officeDocument/2006/relationships/font"/><Relationship Id="rId22" Target="fonts/font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50.pn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png" Type="http://schemas.openxmlformats.org/officeDocument/2006/relationships/image"/><Relationship Id="rId12" Target="../media/image43.png" Type="http://schemas.openxmlformats.org/officeDocument/2006/relationships/image"/><Relationship Id="rId13" Target="../media/image44.png" Type="http://schemas.openxmlformats.org/officeDocument/2006/relationships/image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7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45.png" Type="http://schemas.openxmlformats.org/officeDocument/2006/relationships/image"/><Relationship Id="rId8" Target="../media/22065_video_1932c0b5.75555f.mp4" Type="http://schemas.microsoft.com/office/2007/relationships/media"/><Relationship Id="rId9" Target="../media/22065_video_1932c0b5.75555f.mp4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0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1574800"/>
            <a:ext cx="18288000" cy="7150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7560000">
            <a:off x="2095500" y="8432800"/>
            <a:ext cx="1689100" cy="838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433800" y="317500"/>
            <a:ext cx="1244600" cy="1244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042900" y="7810500"/>
            <a:ext cx="10668000" cy="4076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519400" y="7213600"/>
            <a:ext cx="1181100" cy="1181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5422900" y="-1600200"/>
            <a:ext cx="10668000" cy="4076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389100" y="2032000"/>
            <a:ext cx="3441700" cy="8890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032000" y="3708400"/>
            <a:ext cx="14211300" cy="4559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87149"/>
              </a:lnSpc>
            </a:pPr>
            <a:r>
              <a:rPr lang="ko-KR" sz="13000" b="false" i="false" u="none" strike="noStrike">
                <a:solidFill>
                  <a:srgbClr val="C1B8A2"/>
                </a:solidFill>
                <a:ea typeface="GangwonEduPower"/>
              </a:rPr>
              <a:t>독서금융교육</a:t>
            </a:r>
          </a:p>
          <a:p>
            <a:pPr algn="ctr" lvl="0">
              <a:lnSpc>
                <a:spcPct val="87149"/>
              </a:lnSpc>
            </a:pPr>
            <a:r>
              <a:rPr lang="ko-KR" sz="13000" b="false" i="false" u="none" strike="noStrike">
                <a:solidFill>
                  <a:srgbClr val="181818"/>
                </a:solidFill>
                <a:ea typeface="GangwonEduPower"/>
              </a:rPr>
              <a:t>활동보고서</a:t>
            </a:r>
          </a:p>
          <a:p>
            <a:pPr algn="ctr" lvl="0">
              <a:lnSpc>
                <a:spcPct val="87149"/>
              </a:lnSpc>
            </a:pPr>
            <a:r>
              <a:rPr lang="en-US" sz="2900" b="true" i="false" u="none" strike="noStrike">
                <a:solidFill>
                  <a:srgbClr val="000000"/>
                </a:solidFill>
                <a:latin typeface="GangwonEduPower"/>
              </a:rPr>
              <a:t> - 1</a:t>
            </a:r>
            <a:r>
              <a:rPr lang="ko-KR" sz="2900" b="true" i="false" u="none" strike="noStrike">
                <a:solidFill>
                  <a:srgbClr val="000000"/>
                </a:solidFill>
                <a:ea typeface="GangwonEduPower"/>
              </a:rPr>
              <a:t>회차</a:t>
            </a:r>
            <a:r>
              <a:rPr lang="en-US" sz="2900" b="true" i="false" u="none" strike="noStrike">
                <a:solidFill>
                  <a:srgbClr val="000000"/>
                </a:solidFill>
                <a:latin typeface="GangwonEduPower"/>
              </a:rPr>
              <a:t> -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46600" y="2819400"/>
            <a:ext cx="9194800" cy="609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3500" b="false" i="false" u="none" strike="noStrike">
                <a:solidFill>
                  <a:srgbClr val="005E47"/>
                </a:solidFill>
                <a:latin typeface="THEDodamB"/>
              </a:rPr>
              <a:t>2024 GROUP BOOTKIT 2</a:t>
            </a:r>
            <a:r>
              <a:rPr lang="ko-KR" sz="3500" b="false" i="false" u="none" strike="noStrike">
                <a:solidFill>
                  <a:srgbClr val="005E47"/>
                </a:solidFill>
                <a:ea typeface="THEDodamB"/>
              </a:rPr>
              <a:t>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04000" y="8928100"/>
            <a:ext cx="5067300" cy="876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5000" b="false" i="false" u="none" strike="noStrike">
                <a:solidFill>
                  <a:srgbClr val="181818"/>
                </a:solidFill>
                <a:ea typeface="Hakgyoansim Wooju R"/>
              </a:rPr>
              <a:t>금모래</a:t>
            </a:r>
            <a:r>
              <a:rPr lang="en-US" sz="50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5000" b="false" i="false" u="none" strike="noStrike">
                <a:solidFill>
                  <a:srgbClr val="181818"/>
                </a:solidFill>
                <a:ea typeface="Hakgyoansim Wooju R"/>
              </a:rPr>
              <a:t>독서친구</a:t>
            </a:r>
            <a:r>
              <a:rPr lang="en-US" sz="50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5000" b="false" i="false" u="none" strike="noStrike">
                <a:solidFill>
                  <a:srgbClr val="181818"/>
                </a:solidFill>
                <a:ea typeface="Hakgyoansim Wooju R"/>
              </a:rPr>
              <a:t>팀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0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230600" y="3111500"/>
            <a:ext cx="863600" cy="596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68400"/>
            <a:ext cx="1206500" cy="596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502400" y="3619500"/>
            <a:ext cx="4965700" cy="2819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66900" y="3619500"/>
            <a:ext cx="3848100" cy="2819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128500" y="3619500"/>
            <a:ext cx="3683000" cy="2819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892800" y="6807200"/>
            <a:ext cx="6172200" cy="2413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362200" y="1968500"/>
            <a:ext cx="13563600" cy="1600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활동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후기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464300" y="1473200"/>
            <a:ext cx="53467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06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활동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후기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3800" y="7073900"/>
            <a:ext cx="15900400" cy="1993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4442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이번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활동을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통해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아이들이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각자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가지고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있거나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쓰고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있던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용돈을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어떻게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관리하고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사용할지에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대해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고민해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보는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모습을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있었습니다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.</a:t>
            </a:r>
          </a:p>
          <a:p>
            <a:pPr algn="ctr" lvl="0">
              <a:lnSpc>
                <a:spcPct val="14442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신용의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의미와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중요성을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알고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자신과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주변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친구들의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신용도까지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생각해보며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돈을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떠나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관계에서의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신용이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중요한지도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알게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되고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, </a:t>
            </a:r>
          </a:p>
          <a:p>
            <a:pPr algn="ctr" lvl="0">
              <a:lnSpc>
                <a:spcPct val="14442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돈과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신용에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대해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깊이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생각하는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계기가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것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같습니다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E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2344400" y="8356600"/>
            <a:ext cx="7404100" cy="2832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054100" y="-584200"/>
            <a:ext cx="6324600" cy="3149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8100000">
            <a:off x="1117600" y="7632700"/>
            <a:ext cx="2362200" cy="1181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884400" y="0"/>
            <a:ext cx="1752600" cy="17526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019300" y="4356100"/>
            <a:ext cx="14236700" cy="2476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87149"/>
              </a:lnSpc>
            </a:pPr>
            <a:r>
              <a:rPr lang="ko-KR" sz="14000" b="false" i="false" u="none" strike="noStrike">
                <a:solidFill>
                  <a:srgbClr val="FAF9F4"/>
                </a:solidFill>
                <a:ea typeface="GangwonEduPower"/>
              </a:rPr>
              <a:t>감사합니다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46600" y="2730500"/>
            <a:ext cx="9194800" cy="62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3500" b="false" i="false" u="none" strike="noStrike">
                <a:solidFill>
                  <a:srgbClr val="FED86A"/>
                </a:solidFill>
                <a:latin typeface="Hakgyoansim Jeomsimsigan B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5D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6200000">
            <a:off x="1498600" y="-635000"/>
            <a:ext cx="15290800" cy="2184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1790700" y="1638300"/>
            <a:ext cx="1397000" cy="139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935200" y="0"/>
            <a:ext cx="1739900" cy="863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525000" y="7912100"/>
            <a:ext cx="6680200" cy="952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525000" y="6489700"/>
            <a:ext cx="66802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525000" y="5080000"/>
            <a:ext cx="6680200" cy="95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82800" y="7912100"/>
            <a:ext cx="6680200" cy="952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82800" y="6489700"/>
            <a:ext cx="6680200" cy="952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82800" y="5080000"/>
            <a:ext cx="6680200" cy="9525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833100" y="8064500"/>
            <a:ext cx="4889500" cy="660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활동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후기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80600" y="8077200"/>
            <a:ext cx="85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en-US" sz="3200" b="false" i="false" u="none" strike="noStrike">
                <a:solidFill>
                  <a:srgbClr val="005E47"/>
                </a:solidFill>
                <a:latin typeface="Anek Bangla Expanded ExtraBold"/>
              </a:rPr>
              <a:t>06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33100" y="6654800"/>
            <a:ext cx="4889500" cy="660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활동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모습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80600" y="6667500"/>
            <a:ext cx="85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en-US" sz="3200" b="false" i="false" u="none" strike="noStrike">
                <a:solidFill>
                  <a:srgbClr val="005E47"/>
                </a:solidFill>
                <a:latin typeface="Anek Bangla Expanded ExtraBold"/>
              </a:rPr>
              <a:t>05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33100" y="5232400"/>
            <a:ext cx="4889500" cy="660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활동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방법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880600" y="5257800"/>
            <a:ext cx="85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en-US" sz="3200" b="false" i="false" u="none" strike="noStrike">
                <a:solidFill>
                  <a:srgbClr val="005E47"/>
                </a:solidFill>
                <a:latin typeface="Anek Bangla Expanded ExtraBold"/>
              </a:rPr>
              <a:t>04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90900" y="8064500"/>
            <a:ext cx="4889500" cy="660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추천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도서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소개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38400" y="8077200"/>
            <a:ext cx="85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en-US" sz="3200" b="false" i="false" u="none" strike="noStrike">
                <a:solidFill>
                  <a:srgbClr val="005E47"/>
                </a:solidFill>
                <a:latin typeface="Anek Bangla Expanded ExtraBold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90900" y="6654800"/>
            <a:ext cx="4889500" cy="660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활동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일정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38400" y="6667500"/>
            <a:ext cx="85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en-US" sz="3200" b="false" i="false" u="none" strike="noStrike">
                <a:solidFill>
                  <a:srgbClr val="005E47"/>
                </a:solidFill>
                <a:latin typeface="Anek Bangla Expanded ExtraBold"/>
              </a:rPr>
              <a:t>02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390900" y="5232400"/>
            <a:ext cx="4889500" cy="660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그룹</a:t>
            </a:r>
            <a:r>
              <a:rPr lang="en-US" sz="37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3700" b="false" i="false" u="none" strike="noStrike">
                <a:solidFill>
                  <a:srgbClr val="181818"/>
                </a:solidFill>
                <a:ea typeface="Hakgyoansim Wooju R"/>
              </a:rPr>
              <a:t>소개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438400" y="5257800"/>
            <a:ext cx="85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en-US" sz="3200" b="false" i="false" u="none" strike="noStrike">
                <a:solidFill>
                  <a:srgbClr val="005E47"/>
                </a:solidFill>
                <a:latin typeface="Anek Bangla Expanded ExtraBold"/>
              </a:rPr>
              <a:t>01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381500" y="647700"/>
            <a:ext cx="9512300" cy="1600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ko-KR" sz="9000" b="false" i="false" u="none" strike="noStrike">
                <a:solidFill>
                  <a:srgbClr val="FAF9F4"/>
                </a:solidFill>
                <a:ea typeface="GangwonEduPower"/>
              </a:rPr>
              <a:t>목차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D8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09700" y="4419600"/>
            <a:ext cx="15557500" cy="4787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709900" y="8483600"/>
            <a:ext cx="1104900" cy="1104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0600" y="7302500"/>
            <a:ext cx="2362200" cy="2349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379700" y="3009900"/>
            <a:ext cx="1943100" cy="2133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105400" y="2374900"/>
            <a:ext cx="7848600" cy="5892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36700" y="1549400"/>
            <a:ext cx="16052800" cy="57150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244600" y="1397000"/>
            <a:ext cx="3835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01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그룹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소개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 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08400" y="6883400"/>
            <a:ext cx="5778500" cy="161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8689"/>
              </a:lnSpc>
            </a:pPr>
            <a:r>
              <a:rPr lang="en-US" sz="5000" b="false" i="false" u="none" strike="noStrike">
                <a:solidFill>
                  <a:srgbClr val="181818"/>
                </a:solidFill>
                <a:latin typeface="GangwonEduPower"/>
              </a:rPr>
              <a:t>4</a:t>
            </a:r>
            <a:r>
              <a:rPr lang="ko-KR" sz="5000" b="false" i="false" u="none" strike="noStrike">
                <a:solidFill>
                  <a:srgbClr val="181818"/>
                </a:solidFill>
                <a:ea typeface="GangwonEduPower"/>
              </a:rPr>
              <a:t>학년</a:t>
            </a:r>
          </a:p>
          <a:p>
            <a:pPr algn="ctr" lvl="0">
              <a:lnSpc>
                <a:spcPct val="118689"/>
              </a:lnSpc>
            </a:pPr>
            <a:r>
              <a:rPr lang="ko-KR" sz="4000" b="false" i="false" u="none" strike="noStrike">
                <a:solidFill>
                  <a:srgbClr val="181818"/>
                </a:solidFill>
                <a:ea typeface="GangwonEduPower"/>
              </a:rPr>
              <a:t>김규리</a:t>
            </a:r>
            <a:r>
              <a:rPr lang="en-US" sz="4000" b="false" i="false" u="none" strike="noStrike">
                <a:solidFill>
                  <a:srgbClr val="181818"/>
                </a:solidFill>
                <a:latin typeface="GangwonEduPower"/>
              </a:rPr>
              <a:t>  </a:t>
            </a:r>
            <a:r>
              <a:rPr lang="ko-KR" sz="4000" b="false" i="false" u="none" strike="noStrike">
                <a:solidFill>
                  <a:srgbClr val="181818"/>
                </a:solidFill>
                <a:ea typeface="GangwonEduPower"/>
              </a:rPr>
              <a:t>박연아</a:t>
            </a:r>
            <a:r>
              <a:rPr lang="en-US" sz="4000" b="false" i="false" u="none" strike="noStrike">
                <a:solidFill>
                  <a:srgbClr val="181818"/>
                </a:solidFill>
                <a:latin typeface="GangwonEduPower"/>
              </a:rPr>
              <a:t>  </a:t>
            </a:r>
            <a:r>
              <a:rPr lang="ko-KR" sz="4000" b="false" i="false" u="none" strike="noStrike">
                <a:solidFill>
                  <a:srgbClr val="181818"/>
                </a:solidFill>
                <a:ea typeface="GangwonEduPower"/>
              </a:rPr>
              <a:t>이연지</a:t>
            </a:r>
            <a:r>
              <a:rPr lang="en-US" sz="4000" b="false" i="false" u="none" strike="noStrike">
                <a:solidFill>
                  <a:srgbClr val="181818"/>
                </a:solidFill>
                <a:latin typeface="GangwonEduPower"/>
              </a:rPr>
              <a:t>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55100" y="6883400"/>
            <a:ext cx="5943600" cy="1828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3669"/>
              </a:lnSpc>
            </a:pPr>
            <a:r>
              <a:rPr lang="en-US" sz="5000" b="false" i="false" u="none" strike="noStrike">
                <a:solidFill>
                  <a:srgbClr val="181818"/>
                </a:solidFill>
                <a:latin typeface="GangwonEduPower"/>
              </a:rPr>
              <a:t>1</a:t>
            </a:r>
            <a:r>
              <a:rPr lang="ko-KR" sz="5000" b="false" i="false" u="none" strike="noStrike">
                <a:solidFill>
                  <a:srgbClr val="181818"/>
                </a:solidFill>
                <a:ea typeface="GangwonEduPower"/>
              </a:rPr>
              <a:t>학년</a:t>
            </a:r>
          </a:p>
          <a:p>
            <a:pPr algn="ctr" lvl="0">
              <a:lnSpc>
                <a:spcPct val="123669"/>
              </a:lnSpc>
            </a:pPr>
            <a:r>
              <a:rPr lang="ko-KR" sz="4000" b="false" i="false" u="none" strike="noStrike">
                <a:solidFill>
                  <a:srgbClr val="181818"/>
                </a:solidFill>
                <a:ea typeface="GangwonEduPower"/>
              </a:rPr>
              <a:t>박연호</a:t>
            </a:r>
            <a:r>
              <a:rPr lang="en-US" sz="4000" b="false" i="false" u="none" strike="noStrike">
                <a:solidFill>
                  <a:srgbClr val="181818"/>
                </a:solidFill>
                <a:latin typeface="GangwonEduPower"/>
              </a:rPr>
              <a:t>  </a:t>
            </a:r>
            <a:r>
              <a:rPr lang="ko-KR" sz="4000" b="false" i="false" u="none" strike="noStrike">
                <a:solidFill>
                  <a:srgbClr val="181818"/>
                </a:solidFill>
                <a:ea typeface="GangwonEduPower"/>
              </a:rPr>
              <a:t>이연희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0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909800" y="2070100"/>
            <a:ext cx="762000" cy="762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679700" y="1003300"/>
            <a:ext cx="965200" cy="965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27200" y="1003300"/>
            <a:ext cx="965200" cy="965200"/>
          </a:xfrm>
          <a:prstGeom prst="rect">
            <a:avLst/>
          </a:prstGeom>
        </p:spPr>
      </p:pic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384300" y="4673600"/>
          <a:ext cx="15519400" cy="4064000"/>
        </p:xfrm>
        <a:graphic>
          <a:graphicData uri="http://schemas.openxmlformats.org/drawingml/2006/table">
            <a:tbl>
              <a:tblPr/>
              <a:tblGrid>
                <a:gridCol w="3873500"/>
                <a:gridCol w="3873500"/>
                <a:gridCol w="3873500"/>
                <a:gridCol w="3873500"/>
              </a:tblGrid>
              <a:tr h="1778000"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41500"/>
                        </a:lnSpc>
                        <a:defRPr/>
                      </a:pP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활동</a:t>
                      </a:r>
                      <a:r>
                        <a:rPr lang="en-US" sz="32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회차</a:t>
                      </a:r>
                      <a:endParaRPr lang="en-US" sz="1100"/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6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41500"/>
                        </a:lnSpc>
                        <a:defRPr/>
                      </a:pP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활동</a:t>
                      </a:r>
                      <a:r>
                        <a:rPr lang="en-US" sz="32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일자</a:t>
                      </a:r>
                      <a:endParaRPr lang="en-US" sz="1100"/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6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41500"/>
                        </a:lnSpc>
                        <a:defRPr/>
                      </a:pP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참여</a:t>
                      </a:r>
                      <a:r>
                        <a:rPr lang="en-US" sz="32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인원</a:t>
                      </a:r>
                      <a:endParaRPr lang="en-US" sz="1100"/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6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41500"/>
                        </a:lnSpc>
                        <a:defRPr/>
                      </a:pP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활동</a:t>
                      </a:r>
                      <a:r>
                        <a:rPr lang="en-US" sz="32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32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장소</a:t>
                      </a:r>
                      <a:endParaRPr lang="en-US" sz="1100"/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6A"/>
                    </a:solidFill>
                  </a:tcPr>
                </a:tc>
              </a:tr>
              <a:tr h="2286000"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116199"/>
                        </a:lnSpc>
                        <a:defRPr/>
                      </a:pP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1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회차</a:t>
                      </a:r>
                      <a:endParaRPr lang="en-US" sz="1100"/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116199"/>
                        </a:lnSpc>
                        <a:defRPr/>
                      </a:pP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2024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년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9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월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1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일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(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일요일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)</a:t>
                      </a:r>
                      <a:endParaRPr lang="en-US" sz="1100"/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116199"/>
                        </a:lnSpc>
                        <a:defRPr/>
                      </a:pP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4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학년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김규리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,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박연아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,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이연지</a:t>
                      </a:r>
                      <a:endParaRPr lang="en-US" sz="1100"/>
                    </a:p>
                    <a:p>
                      <a:pPr algn="ctr" lvl="0">
                        <a:lnSpc>
                          <a:spcPct val="116199"/>
                        </a:lnSpc>
                      </a:pP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1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학년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박연호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,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이연희</a:t>
                      </a:r>
                    </a:p>
                    <a:p>
                      <a:pPr algn="ctr" lvl="0">
                        <a:lnSpc>
                          <a:spcPct val="116199"/>
                        </a:lnSpc>
                      </a:pP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(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총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5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명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)</a:t>
                      </a:r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lvl="0">
                        <a:lnSpc>
                          <a:spcPct val="116199"/>
                        </a:lnSpc>
                        <a:defRPr/>
                      </a:pP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박연아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어린이의</a:t>
                      </a:r>
                      <a:r>
                        <a:rPr lang="en-US" sz="2800" b="false" i="false" u="none" strike="noStrike">
                          <a:solidFill>
                            <a:srgbClr val="181818"/>
                          </a:solidFill>
                          <a:latin typeface="Hakgyoansim Wooju R"/>
                        </a:rPr>
                        <a:t> </a:t>
                      </a:r>
                      <a:r>
                        <a:rPr lang="ko-KR" sz="2800" b="false" i="false" u="none" strike="noStrike">
                          <a:solidFill>
                            <a:srgbClr val="181818"/>
                          </a:solidFill>
                          <a:ea typeface="Hakgyoansim Wooju R"/>
                        </a:rPr>
                        <a:t>집</a:t>
                      </a:r>
                      <a:endParaRPr lang="en-US" sz="1100"/>
                    </a:p>
                  </a:txBody>
                  <a:tcPr anchor="ctr" marL="19050" marT="19050" marR="19050" marB="19050">
                    <a:lnL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mpd="sng" algn="ctr" cap="flat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4381500" y="1968500"/>
            <a:ext cx="9512300" cy="1600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활동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일정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39100" y="1473200"/>
            <a:ext cx="22225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02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진행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일정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D8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5842000" y="-2895600"/>
            <a:ext cx="11912600" cy="17005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44700" y="4660900"/>
            <a:ext cx="3378200" cy="4762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556000" y="9283700"/>
            <a:ext cx="1727200" cy="800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76300" y="7264400"/>
            <a:ext cx="1346200" cy="13462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153400" y="3327400"/>
            <a:ext cx="8978900" cy="863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2035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옥효진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선생님의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유쾌한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경제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교육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프로그램을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바탕으로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,  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초등학생들이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부모님과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함께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놀이를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통해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경제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개념을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재미있게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익힐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있도록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돕는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책입니다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81100" y="1676400"/>
            <a:ext cx="7861300" cy="2857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나도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세금내는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아이가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될래요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95400" y="1409700"/>
            <a:ext cx="49657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고학년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추천도서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1000" y="279400"/>
            <a:ext cx="44704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200">
                <a:solidFill>
                  <a:srgbClr val="005E47"/>
                </a:solidFill>
                <a:latin typeface="Hakgyoansim Jeomsimsigan B"/>
              </a:rPr>
              <a:t>03 </a:t>
            </a:r>
            <a:r>
              <a:rPr lang="ko-KR" sz="2400" b="false" i="false" u="none" strike="noStrike" spc="200">
                <a:solidFill>
                  <a:srgbClr val="005E47"/>
                </a:solidFill>
                <a:ea typeface="Hakgyoansim Jeomsimsigan B"/>
              </a:rPr>
              <a:t>추천도서</a:t>
            </a:r>
            <a:r>
              <a:rPr lang="en-US" sz="2400" b="false" i="false" u="none" strike="noStrike" spc="200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400" b="false" i="false" u="none" strike="noStrike" spc="200">
                <a:solidFill>
                  <a:srgbClr val="005E47"/>
                </a:solidFill>
                <a:ea typeface="Hakgyoansim Jeomsimsigan B"/>
              </a:rPr>
              <a:t>소개</a:t>
            </a:r>
          </a:p>
        </p:txBody>
      </p: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880000">
            <a:off x="14351000" y="4445000"/>
            <a:ext cx="2044700" cy="23368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720000">
            <a:off x="14135100" y="5041900"/>
            <a:ext cx="2552700" cy="1181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책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 </a:t>
            </a: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내용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 </a:t>
            </a:r>
          </a:p>
          <a:p>
            <a:pPr algn="ctr" lvl="0">
              <a:lnSpc>
                <a:spcPct val="99600"/>
              </a:lnSpc>
            </a:pP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상상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 </a:t>
            </a: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하기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62700" y="6413500"/>
            <a:ext cx="11455400" cy="2743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9440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세금이란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단어가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나와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재미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있는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책은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아닐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것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같아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</a:p>
          <a:p>
            <a:pPr algn="ctr" lvl="0">
              <a:lnSpc>
                <a:spcPct val="139440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아이들이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저금을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하고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돈을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모으고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 </a:t>
            </a:r>
          </a:p>
          <a:p>
            <a:pPr algn="ctr" lvl="0">
              <a:lnSpc>
                <a:spcPct val="139440"/>
              </a:lnSpc>
            </a:pP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돈이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무엇인지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알게되는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내용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일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것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같아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</a:p>
          <a:p>
            <a:pPr algn="ctr" lvl="0">
              <a:lnSpc>
                <a:spcPct val="139440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아이들이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저축해서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돈을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아끼는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내용이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나올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것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같아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D8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5867400" y="-3365500"/>
            <a:ext cx="11912600" cy="17005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85900" y="4064000"/>
            <a:ext cx="3962400" cy="4864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7442200"/>
            <a:ext cx="1231900" cy="1244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120000">
            <a:off x="3987800" y="8775700"/>
            <a:ext cx="1447800" cy="723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223000" y="3543300"/>
            <a:ext cx="11277600" cy="1016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20350"/>
              </a:lnSpc>
            </a:pP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아이들이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돈을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합리적으로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쓰는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방법을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재미있는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이야기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속에서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배우며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,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나를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위해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,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남을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위해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,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내일을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위해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돈을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어떻게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나누어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사용할지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계획하게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돕는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  <a:r>
              <a:rPr lang="ko-KR" sz="2800" b="false" i="false" u="none" strike="noStrike">
                <a:solidFill>
                  <a:srgbClr val="181818"/>
                </a:solidFill>
                <a:ea typeface="Hakgyoansim Wooju R"/>
              </a:rPr>
              <a:t>그림책입니다</a:t>
            </a:r>
            <a:r>
              <a:rPr lang="en-US" sz="2800" b="false" i="false" u="none" strike="noStrike">
                <a:solidFill>
                  <a:srgbClr val="181818"/>
                </a:solidFill>
                <a:latin typeface="Hakgyoansim Wooju R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3800" y="1854200"/>
            <a:ext cx="8788400" cy="1600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꼬마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악어의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 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지갑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95400" y="1409700"/>
            <a:ext cx="49657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저학년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추천도서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1000" y="279400"/>
            <a:ext cx="69342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200">
                <a:solidFill>
                  <a:srgbClr val="005E47"/>
                </a:solidFill>
                <a:latin typeface="Hakgyoansim Jeomsimsigan B"/>
              </a:rPr>
              <a:t>03 </a:t>
            </a:r>
            <a:r>
              <a:rPr lang="ko-KR" sz="2400" b="false" i="false" u="none" strike="noStrike" spc="200">
                <a:solidFill>
                  <a:srgbClr val="005E47"/>
                </a:solidFill>
                <a:ea typeface="Hakgyoansim Jeomsimsigan B"/>
              </a:rPr>
              <a:t>추천도서</a:t>
            </a:r>
            <a:r>
              <a:rPr lang="en-US" sz="2400" b="false" i="false" u="none" strike="noStrike" spc="200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400" b="false" i="false" u="none" strike="noStrike" spc="200">
                <a:solidFill>
                  <a:srgbClr val="005E47"/>
                </a:solidFill>
                <a:ea typeface="Hakgyoansim Jeomsimsigan B"/>
              </a:rPr>
              <a:t>소개</a:t>
            </a:r>
          </a:p>
        </p:txBody>
      </p: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880000">
            <a:off x="14351000" y="4838700"/>
            <a:ext cx="2044700" cy="23368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720000">
            <a:off x="14135100" y="5435600"/>
            <a:ext cx="2552700" cy="1181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책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 </a:t>
            </a: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내용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 </a:t>
            </a:r>
          </a:p>
          <a:p>
            <a:pPr algn="ctr" lvl="0">
              <a:lnSpc>
                <a:spcPct val="99600"/>
              </a:lnSpc>
            </a:pP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상상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 </a:t>
            </a:r>
            <a:r>
              <a:rPr lang="ko-KR" sz="3600" b="true" i="false" u="none" strike="noStrike">
                <a:solidFill>
                  <a:srgbClr val="F3F0E2"/>
                </a:solidFill>
                <a:ea typeface="Hakgyoansim Bunpil R"/>
              </a:rPr>
              <a:t>하기</a:t>
            </a:r>
            <a:r>
              <a:rPr lang="en-US" sz="3600" b="true" i="false" u="none" strike="noStrike">
                <a:solidFill>
                  <a:srgbClr val="F3F0E2"/>
                </a:solidFill>
                <a:latin typeface="Hakgyoansim Bunpil R"/>
              </a:rPr>
              <a:t>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62700" y="6845300"/>
            <a:ext cx="11455400" cy="201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9440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악어가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돈을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많이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모은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것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같아요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!"</a:t>
            </a:r>
          </a:p>
          <a:p>
            <a:pPr algn="ctr" lvl="0">
              <a:lnSpc>
                <a:spcPct val="139440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악어가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저금하러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은행에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갈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것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같아요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</a:p>
          <a:p>
            <a:pPr algn="ctr" lvl="0">
              <a:lnSpc>
                <a:spcPct val="139440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돈이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많이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든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지갑을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Hakgyoansim Bunpil R"/>
              </a:rPr>
              <a:t>주웠나봐요</a:t>
            </a:r>
            <a:r>
              <a:rPr lang="en-US" sz="3400" b="false" i="false" u="none" strike="noStrike">
                <a:solidFill>
                  <a:srgbClr val="000000"/>
                </a:solidFill>
                <a:latin typeface="Hakgyoansim Bunpil R"/>
              </a:rPr>
              <a:t>"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0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230600" y="3111500"/>
            <a:ext cx="863600" cy="596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68400"/>
            <a:ext cx="1206500" cy="596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192000" y="4178300"/>
            <a:ext cx="3810000" cy="2654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239000" y="4178300"/>
            <a:ext cx="3810000" cy="2654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286000" y="4178300"/>
            <a:ext cx="3810000" cy="26543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861800" y="7797800"/>
            <a:ext cx="4483100" cy="1206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함께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교구를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만들어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보며</a:t>
            </a:r>
          </a:p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신용이란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무엇일까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생각해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보기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36400" y="7035800"/>
            <a:ext cx="45212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ko-KR" sz="4000" b="false" i="false" u="none" strike="noStrike" spc="100">
                <a:solidFill>
                  <a:srgbClr val="181818"/>
                </a:solidFill>
                <a:ea typeface="GangwonEduPower"/>
              </a:rPr>
              <a:t>교구</a:t>
            </a:r>
            <a:r>
              <a:rPr lang="en-US" sz="4000" b="false" i="false" u="none" strike="noStrike" spc="100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4000" b="false" i="false" u="none" strike="noStrike" spc="100">
                <a:solidFill>
                  <a:srgbClr val="181818"/>
                </a:solidFill>
                <a:ea typeface="GangwonEduPower"/>
              </a:rPr>
              <a:t>만들기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08800" y="7797800"/>
            <a:ext cx="4483100" cy="1206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활동지를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작성하며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혼자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책을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읽을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</a:p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궁금했던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점이나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새롭게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알게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등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</a:p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자신의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생각을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친구들과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나누어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보기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51600" y="7035800"/>
            <a:ext cx="53848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ko-KR" sz="4000" b="false" i="false" u="none" strike="noStrike" spc="100">
                <a:solidFill>
                  <a:srgbClr val="181818"/>
                </a:solidFill>
                <a:ea typeface="GangwonEduPower"/>
              </a:rPr>
              <a:t>활동지</a:t>
            </a:r>
            <a:r>
              <a:rPr lang="en-US" sz="4000" b="false" i="false" u="none" strike="noStrike" spc="100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4000" b="false" i="false" u="none" strike="noStrike" spc="100">
                <a:solidFill>
                  <a:srgbClr val="181818"/>
                </a:solidFill>
                <a:ea typeface="GangwonEduPower"/>
              </a:rPr>
              <a:t>작성하기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55800" y="7797800"/>
            <a:ext cx="4483100" cy="1206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각자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집에서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추천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도서를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읽어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온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</a:p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다같이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모여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</a:p>
          <a:p>
            <a:pPr algn="ctr" lvl="0">
              <a:lnSpc>
                <a:spcPct val="107899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기억에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남는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장면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이야기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보기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97100" y="7035800"/>
            <a:ext cx="40005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07899"/>
              </a:lnSpc>
            </a:pPr>
            <a:r>
              <a:rPr lang="ko-KR" sz="4000" b="false" i="false" u="none" strike="noStrike" spc="100">
                <a:solidFill>
                  <a:srgbClr val="181818"/>
                </a:solidFill>
                <a:ea typeface="GangwonEduPower"/>
              </a:rPr>
              <a:t>추천도서</a:t>
            </a:r>
            <a:r>
              <a:rPr lang="en-US" sz="4000" b="false" i="false" u="none" strike="noStrike" spc="100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4000" b="false" i="false" u="none" strike="noStrike" spc="100">
                <a:solidFill>
                  <a:srgbClr val="181818"/>
                </a:solidFill>
                <a:ea typeface="GangwonEduPower"/>
              </a:rPr>
              <a:t>읽기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62200" y="1968500"/>
            <a:ext cx="13563600" cy="1600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5449"/>
              </a:lnSpc>
            </a:pP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활동</a:t>
            </a:r>
            <a:r>
              <a:rPr lang="en-US" sz="9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9000" b="false" i="false" u="none" strike="noStrike">
                <a:solidFill>
                  <a:srgbClr val="181818"/>
                </a:solidFill>
                <a:ea typeface="GangwonEduPower"/>
              </a:rPr>
              <a:t>방법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1473200"/>
            <a:ext cx="53467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04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활동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방법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0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600200" y="8026400"/>
            <a:ext cx="7467600" cy="612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049000" y="-1320800"/>
            <a:ext cx="7404100" cy="2832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32500" y="673100"/>
            <a:ext cx="990600" cy="99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70000" y="1130300"/>
            <a:ext cx="571500" cy="57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680200" y="8890000"/>
            <a:ext cx="863600" cy="850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57300" y="2400300"/>
            <a:ext cx="5181600" cy="3581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531100" y="6388100"/>
            <a:ext cx="4597400" cy="3289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319000" y="4279900"/>
            <a:ext cx="2438400" cy="294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243300" y="9245600"/>
            <a:ext cx="1016000" cy="508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680200" y="2400300"/>
            <a:ext cx="4673600" cy="3530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062200" y="4318000"/>
            <a:ext cx="2133600" cy="2857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2319000" y="7404100"/>
            <a:ext cx="3657600" cy="2324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257300" y="6299200"/>
            <a:ext cx="7086600" cy="1739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2035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고학년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친구들이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활동지를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작성하는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동안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</a:p>
          <a:p>
            <a:pPr algn="l" lvl="0">
              <a:lnSpc>
                <a:spcPct val="12035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저학년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친구들은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추천도서를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한번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더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읽어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보았습니다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.</a:t>
            </a:r>
          </a:p>
          <a:p>
            <a:pPr algn="l" lvl="0">
              <a:lnSpc>
                <a:spcPct val="12035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서로의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의견을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들어보며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활동지를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작성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한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교구를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 </a:t>
            </a:r>
          </a:p>
          <a:p>
            <a:pPr algn="l" lvl="0">
              <a:lnSpc>
                <a:spcPct val="120350"/>
              </a:lnSpc>
            </a:pP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만들어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보았습니다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065000" y="2146300"/>
            <a:ext cx="6045200" cy="177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5449"/>
              </a:lnSpc>
            </a:pPr>
            <a:r>
              <a:rPr lang="ko-KR" sz="10000" b="false" i="false" u="none" strike="noStrike">
                <a:solidFill>
                  <a:srgbClr val="181818"/>
                </a:solidFill>
                <a:ea typeface="GangwonEduPower"/>
              </a:rPr>
              <a:t>활동</a:t>
            </a:r>
            <a:r>
              <a:rPr lang="en-US" sz="10000" b="false" i="false" u="none" strike="noStrike">
                <a:solidFill>
                  <a:srgbClr val="181818"/>
                </a:solidFill>
                <a:latin typeface="GangwonEduPower"/>
              </a:rPr>
              <a:t> </a:t>
            </a:r>
            <a:r>
              <a:rPr lang="ko-KR" sz="10000" b="false" i="false" u="none" strike="noStrike">
                <a:solidFill>
                  <a:srgbClr val="181818"/>
                </a:solidFill>
                <a:ea typeface="GangwonEduPower"/>
              </a:rPr>
              <a:t>모습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255500" y="1752600"/>
            <a:ext cx="3835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05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활동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모습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0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600200" y="8026400"/>
            <a:ext cx="7467600" cy="612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049000" y="-1320800"/>
            <a:ext cx="7404100" cy="2832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023100" y="8039100"/>
            <a:ext cx="863600" cy="850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032500" y="673100"/>
            <a:ext cx="990600" cy="990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3500" y="1663700"/>
            <a:ext cx="571500" cy="571500"/>
          </a:xfrm>
          <a:prstGeom prst="rect">
            <a:avLst/>
          </a:prstGeom>
        </p:spPr>
      </p:pic>
      <p:pic>
        <p:nvPicPr>
          <p:cNvPr name="Picture 7" id="7">
            <a:hlinkClick r:id="" action="ppaction://media"/>
          </p:cNvPr>
          <p:cNvPicPr>
            <a:picLocks noChangeAspect="true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>
                  <p14:trim st="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rot="0">
            <a:off x="8026400" y="2781300"/>
            <a:ext cx="9334500" cy="5257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674100" y="8280400"/>
            <a:ext cx="81407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0350"/>
              </a:lnSpc>
            </a:pP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[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신용온도계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만들기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-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동영상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 </a:t>
            </a:r>
            <a:r>
              <a:rPr lang="ko-KR" sz="2400" b="false" i="false" u="none" strike="noStrike">
                <a:solidFill>
                  <a:srgbClr val="181818"/>
                </a:solidFill>
                <a:ea typeface="Hakgyoansim Wooju R"/>
              </a:rPr>
              <a:t>자료</a:t>
            </a:r>
            <a:r>
              <a:rPr lang="en-US" sz="2400" b="false" i="false" u="none" strike="noStrike">
                <a:solidFill>
                  <a:srgbClr val="181818"/>
                </a:solidFill>
                <a:latin typeface="Hakgyoansim Wooju R"/>
              </a:rPr>
              <a:t>]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9200" y="3860800"/>
            <a:ext cx="6045200" cy="3238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5449"/>
              </a:lnSpc>
            </a:pPr>
            <a:r>
              <a:rPr lang="ko-KR" sz="10000" b="false" i="false" u="none" strike="noStrike">
                <a:solidFill>
                  <a:srgbClr val="181818"/>
                </a:solidFill>
                <a:ea typeface="GangwonEduPower"/>
              </a:rPr>
              <a:t>신용온도계</a:t>
            </a:r>
          </a:p>
          <a:p>
            <a:pPr algn="l" lvl="0">
              <a:lnSpc>
                <a:spcPct val="95449"/>
              </a:lnSpc>
            </a:pPr>
            <a:r>
              <a:rPr lang="ko-KR" sz="10000" b="false" i="false" u="none" strike="noStrike">
                <a:solidFill>
                  <a:srgbClr val="181818"/>
                </a:solidFill>
                <a:ea typeface="GangwonEduPower"/>
              </a:rPr>
              <a:t>만들기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44600" y="3416300"/>
            <a:ext cx="3835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05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활동</a:t>
            </a:r>
            <a:r>
              <a:rPr lang="en-US" sz="2700" b="false" i="false" u="none" strike="noStrike">
                <a:solidFill>
                  <a:srgbClr val="005E47"/>
                </a:solidFill>
                <a:latin typeface="Hakgyoansim Jeomsimsigan B"/>
              </a:rPr>
              <a:t> </a:t>
            </a:r>
            <a:r>
              <a:rPr lang="ko-KR" sz="2700" b="false" i="false" u="none" strike="noStrike">
                <a:solidFill>
                  <a:srgbClr val="005E47"/>
                </a:solidFill>
                <a:ea typeface="Hakgyoansim Jeomsimsigan B"/>
              </a:rPr>
              <a:t>모습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80000">
                <p:cTn fill="hold" display="false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